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8" r:id="rId2"/>
    <p:sldId id="257" r:id="rId3"/>
    <p:sldId id="269" r:id="rId4"/>
    <p:sldId id="259" r:id="rId5"/>
    <p:sldId id="260" r:id="rId6"/>
    <p:sldId id="261" r:id="rId7"/>
    <p:sldId id="271" r:id="rId8"/>
    <p:sldId id="272" r:id="rId9"/>
    <p:sldId id="273" r:id="rId10"/>
    <p:sldId id="274" r:id="rId11"/>
    <p:sldId id="27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43C0"/>
    <a:srgbClr val="9DC3E6"/>
    <a:srgbClr val="FF0000"/>
    <a:srgbClr val="F59E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82520A-5421-47FA-8309-DA080A879157}" type="datetimeFigureOut">
              <a:rPr lang="en-IN" smtClean="0"/>
              <a:t>29-08-2023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9D803D-70DE-4F29-AAD1-2B99AF1DE52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754007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9D803D-70DE-4F29-AAD1-2B99AF1DE524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276632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9D803D-70DE-4F29-AAD1-2B99AF1DE524}" type="slidenum">
              <a:rPr lang="en-IN" smtClean="0"/>
              <a:t>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689424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8DBEB-4993-4A4A-72AC-E9BD178CEF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812EA4-0E1E-824E-3750-FE78E07523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9C28F1-F302-DCCA-BBE8-8406790C4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82E0B-541D-44DC-A57E-0B72E8F64364}" type="datetimeFigureOut">
              <a:rPr lang="en-IN" smtClean="0"/>
              <a:t>29-08-2023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DEDB6A-8DE1-246E-D8F8-5CB266D15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9E578F-E773-CC44-CA29-F19A9B529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B502E-C26F-471E-A4EF-B8BCE3586A9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376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9ABDE-5726-8B04-F0C5-3BFB51B4A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0AF37D-BA8F-FADD-CD7C-490378EDB3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36072A-EFEC-D45F-FEE0-693E24E79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82E0B-541D-44DC-A57E-0B72E8F64364}" type="datetimeFigureOut">
              <a:rPr lang="en-IN" smtClean="0"/>
              <a:t>29-08-2023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B6966C-7AEE-D21C-1761-FCDB72F79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9F919E-8851-14ED-4281-74963FDBA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B502E-C26F-471E-A4EF-B8BCE3586A9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45550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6EDD730-105D-2FF1-22F0-F963218376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111951-40BB-3F6C-DAD9-BB3236C5E6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96AB4B-5BE0-C121-B02D-6228962E3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82E0B-541D-44DC-A57E-0B72E8F64364}" type="datetimeFigureOut">
              <a:rPr lang="en-IN" smtClean="0"/>
              <a:t>29-08-2023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7BC312-C4BA-F46A-D8AD-A00835B0D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43B96D-F1D9-49AA-8880-4C19BA4C6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B502E-C26F-471E-A4EF-B8BCE3586A9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83414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E429B-64AA-97F6-90C6-2FECE75C2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AB7841-0490-37BE-6EAC-ABC7AE5D86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3619CE-E823-702E-75EB-BD9B27650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82E0B-541D-44DC-A57E-0B72E8F64364}" type="datetimeFigureOut">
              <a:rPr lang="en-IN" smtClean="0"/>
              <a:t>29-08-2023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02C2DC-A702-2150-9B50-CD4EA41EE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B3BEFC-5D4E-442E-23E9-EE3CE4CA7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B502E-C26F-471E-A4EF-B8BCE3586A9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23835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2455E-C6DA-5424-E8EE-EAB7026DD9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610ECD-3F05-FEDE-A333-FED2D89217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67F968-8FFB-0BC9-91CD-9823A213F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82E0B-541D-44DC-A57E-0B72E8F64364}" type="datetimeFigureOut">
              <a:rPr lang="en-IN" smtClean="0"/>
              <a:t>29-08-2023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69EC96-B77B-D8A9-2F9A-D50623B07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7695F1-CF97-B2A2-7669-82D4CD1A4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B502E-C26F-471E-A4EF-B8BCE3586A9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13738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4171F-DB6F-AA78-1FB6-584EDF21E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C57D39-FE28-F6AD-68BD-3EB3CD1B2C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38FBAE-6F21-06C4-D673-B2D800873E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9987EC-A55C-DFC6-F1E7-129900D42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82E0B-541D-44DC-A57E-0B72E8F64364}" type="datetimeFigureOut">
              <a:rPr lang="en-IN" smtClean="0"/>
              <a:t>29-08-2023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B8898E-E852-6ED1-52E9-1BD914D5B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F226EC-0F28-791B-7954-38B634487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B502E-C26F-471E-A4EF-B8BCE3586A9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67963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4B971-A3C6-EEEC-3611-08ED00D69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4F47F5-33F5-69C5-B074-6D4DA0C079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684504-ED5D-80D4-3111-611BF5D26D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8A507A0-A2AD-1206-AFFC-FEB0C9A748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A007BE-D6D7-3F67-4BAB-45DFCC39A9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F561311-2B5B-BD12-3B94-331973FBA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82E0B-541D-44DC-A57E-0B72E8F64364}" type="datetimeFigureOut">
              <a:rPr lang="en-IN" smtClean="0"/>
              <a:t>29-08-2023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0DBD21-EB77-B4A0-6F7C-EEA4B1847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E696D90-3923-3244-18C9-E442A2CD3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B502E-C26F-471E-A4EF-B8BCE3586A9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83751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6D4FB-D3C6-BD82-499C-977D6CBE6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19B62DC-82B0-893A-9BB8-E8B4F7303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82E0B-541D-44DC-A57E-0B72E8F64364}" type="datetimeFigureOut">
              <a:rPr lang="en-IN" smtClean="0"/>
              <a:t>29-08-2023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64E190-3A21-03CE-CDA1-28D28E76A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036315-BD3E-394F-387A-FC1756B91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B502E-C26F-471E-A4EF-B8BCE3586A9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74756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3D73FC8-4A22-8A1C-E57B-1C55A4924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82E0B-541D-44DC-A57E-0B72E8F64364}" type="datetimeFigureOut">
              <a:rPr lang="en-IN" smtClean="0"/>
              <a:t>29-08-2023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BAE559B-616C-DC66-23CE-B465A5E17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37955D-7174-458A-031A-A4D537F5C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B502E-C26F-471E-A4EF-B8BCE3586A9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93309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C05E0-F990-3909-23BE-F971CB483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53ACD1-B727-5354-A3F0-2D25604ED5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3CB8AC-A3D5-E2CC-D0A7-C2AF6260DC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0AEFC9-3D61-1A9D-891F-5B4460F5A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82E0B-541D-44DC-A57E-0B72E8F64364}" type="datetimeFigureOut">
              <a:rPr lang="en-IN" smtClean="0"/>
              <a:t>29-08-2023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67613B-5927-C766-B14A-5AB5AC06F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64C33A-30DC-E553-9975-352BF8275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B502E-C26F-471E-A4EF-B8BCE3586A9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37575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BECC8-C137-543F-5338-8ACF88E34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D4C73C-DD92-17F1-1DDA-0AFD96F9C9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CFF4D7-C932-14ED-A5A6-731645D55F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0B28DF-38E6-514D-C6BA-8527E8CFB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82E0B-541D-44DC-A57E-0B72E8F64364}" type="datetimeFigureOut">
              <a:rPr lang="en-IN" smtClean="0"/>
              <a:t>29-08-2023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AEA53B-7702-7083-023A-32AA41BD9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A523E4-F8BA-6724-FF74-85B195FA2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B502E-C26F-471E-A4EF-B8BCE3586A9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15436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86D414-843D-AE16-0ECC-31150E811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67A079-EF00-2B91-69BC-0DB3C8C1AB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394C3E-2B4D-B08D-DBBA-21573776D3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382E0B-541D-44DC-A57E-0B72E8F64364}" type="datetimeFigureOut">
              <a:rPr lang="en-IN" smtClean="0"/>
              <a:t>29-08-2023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B7DDF6-2279-0F2E-3E5B-B4C5D43378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E9D84F-2EEC-2B13-9CDF-1A6544E356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B502E-C26F-471E-A4EF-B8BCE3586A9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30385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>
            <a:extLst>
              <a:ext uri="{FF2B5EF4-FFF2-40B4-BE49-F238E27FC236}">
                <a16:creationId xmlns:a16="http://schemas.microsoft.com/office/drawing/2014/main" id="{DFACAE30-4816-219B-C317-963682548E3F}"/>
              </a:ext>
            </a:extLst>
          </p:cNvPr>
          <p:cNvSpPr txBox="1"/>
          <p:nvPr/>
        </p:nvSpPr>
        <p:spPr>
          <a:xfrm>
            <a:off x="3672683" y="104598"/>
            <a:ext cx="5242560" cy="4648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b="1" kern="10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EXAMINATION DEPARTMENT MECHANISM</a:t>
            </a:r>
            <a:endParaRPr lang="en-IN" sz="1100" kern="10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  <p:sp>
        <p:nvSpPr>
          <p:cNvPr id="3" name="Text Box 2">
            <a:extLst>
              <a:ext uri="{FF2B5EF4-FFF2-40B4-BE49-F238E27FC236}">
                <a16:creationId xmlns:a16="http://schemas.microsoft.com/office/drawing/2014/main" id="{86507AC8-DD51-641D-FDC8-E4F648930C0C}"/>
              </a:ext>
            </a:extLst>
          </p:cNvPr>
          <p:cNvSpPr txBox="1"/>
          <p:nvPr/>
        </p:nvSpPr>
        <p:spPr>
          <a:xfrm>
            <a:off x="174436" y="949632"/>
            <a:ext cx="3360616" cy="117139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b="1" kern="1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AS PER SPPU ACADEMIC CALENDER, EXAM DEPARTMENT WILL PREPARE SCHEDULE FOR FIRST AND SECOND HALF EXAMINATION</a:t>
            </a:r>
            <a:endParaRPr lang="en-IN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F514528F-7ED9-64EC-DCBB-ECD238801FCC}"/>
              </a:ext>
            </a:extLst>
          </p:cNvPr>
          <p:cNvSpPr/>
          <p:nvPr/>
        </p:nvSpPr>
        <p:spPr>
          <a:xfrm rot="16200000">
            <a:off x="3670307" y="1276251"/>
            <a:ext cx="247650" cy="518160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IN"/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id="{37B6762C-4CB3-76D6-3E2C-4305F5117CDC}"/>
              </a:ext>
            </a:extLst>
          </p:cNvPr>
          <p:cNvSpPr txBox="1"/>
          <p:nvPr/>
        </p:nvSpPr>
        <p:spPr>
          <a:xfrm>
            <a:off x="4053212" y="1205843"/>
            <a:ext cx="2822385" cy="658973"/>
          </a:xfrm>
          <a:prstGeom prst="rect">
            <a:avLst/>
          </a:prstGeom>
          <a:solidFill>
            <a:srgbClr val="92D050"/>
          </a:solidFill>
          <a:ln w="190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b="1" kern="10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EXAMINATION DEPARTMENT WILL SCHEDULE MEETING </a:t>
            </a:r>
            <a:endParaRPr lang="en-IN" sz="1100" kern="10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  <p:sp>
        <p:nvSpPr>
          <p:cNvPr id="6" name="Arrow: Down 5">
            <a:extLst>
              <a:ext uri="{FF2B5EF4-FFF2-40B4-BE49-F238E27FC236}">
                <a16:creationId xmlns:a16="http://schemas.microsoft.com/office/drawing/2014/main" id="{B001A16A-7010-FCFA-3CC1-D24D86C3017F}"/>
              </a:ext>
            </a:extLst>
          </p:cNvPr>
          <p:cNvSpPr/>
          <p:nvPr/>
        </p:nvSpPr>
        <p:spPr>
          <a:xfrm rot="16200000">
            <a:off x="7010852" y="1276251"/>
            <a:ext cx="247650" cy="518160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IN"/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3BE930AB-606D-7DE8-456A-8D845DA53454}"/>
              </a:ext>
            </a:extLst>
          </p:cNvPr>
          <p:cNvSpPr/>
          <p:nvPr/>
        </p:nvSpPr>
        <p:spPr>
          <a:xfrm>
            <a:off x="5359629" y="1884810"/>
            <a:ext cx="209550" cy="472440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IN"/>
          </a:p>
        </p:txBody>
      </p:sp>
      <p:sp>
        <p:nvSpPr>
          <p:cNvPr id="9" name="Text Box 2">
            <a:extLst>
              <a:ext uri="{FF2B5EF4-FFF2-40B4-BE49-F238E27FC236}">
                <a16:creationId xmlns:a16="http://schemas.microsoft.com/office/drawing/2014/main" id="{B717F178-29C5-357F-ED59-7E5E955BE522}"/>
              </a:ext>
            </a:extLst>
          </p:cNvPr>
          <p:cNvSpPr txBox="1"/>
          <p:nvPr/>
        </p:nvSpPr>
        <p:spPr>
          <a:xfrm>
            <a:off x="7393756" y="1235577"/>
            <a:ext cx="3352800" cy="658973"/>
          </a:xfrm>
          <a:prstGeom prst="rect">
            <a:avLst/>
          </a:prstGeom>
          <a:solidFill>
            <a:srgbClr val="FFC000"/>
          </a:solidFill>
          <a:ln w="190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b="1" kern="10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EXTERNAL EXAM </a:t>
            </a:r>
            <a:endParaRPr lang="en-IN" sz="1100" kern="10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 b="1" kern="10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THEORY EXAM (75 M) &amp; PRACTICAL EXAM (35 M)</a:t>
            </a:r>
            <a:endParaRPr lang="en-IN" sz="1100" kern="10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b="1" kern="10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endParaRPr lang="en-IN" sz="1100" kern="10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  <p:sp>
        <p:nvSpPr>
          <p:cNvPr id="10" name="Text Box 2">
            <a:extLst>
              <a:ext uri="{FF2B5EF4-FFF2-40B4-BE49-F238E27FC236}">
                <a16:creationId xmlns:a16="http://schemas.microsoft.com/office/drawing/2014/main" id="{A5BEDB08-7D2D-79FA-7278-A38D8B476A62}"/>
              </a:ext>
            </a:extLst>
          </p:cNvPr>
          <p:cNvSpPr txBox="1"/>
          <p:nvPr/>
        </p:nvSpPr>
        <p:spPr>
          <a:xfrm>
            <a:off x="3837495" y="2370208"/>
            <a:ext cx="3322320" cy="579120"/>
          </a:xfrm>
          <a:prstGeom prst="rect">
            <a:avLst/>
          </a:prstGeom>
          <a:solidFill>
            <a:srgbClr val="FFC000"/>
          </a:solidFill>
          <a:ln w="190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b="1" kern="1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INTERNAL EXAM </a:t>
            </a:r>
            <a:endParaRPr lang="en-IN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 b="1" kern="1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THEORY EXAM (25 M) &amp; PRACTICAL EXAM (15 M)</a:t>
            </a:r>
            <a:endParaRPr lang="en-IN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b="1" kern="1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endParaRPr lang="en-IN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  <p:sp>
        <p:nvSpPr>
          <p:cNvPr id="14" name="Arrow: Down 13">
            <a:extLst>
              <a:ext uri="{FF2B5EF4-FFF2-40B4-BE49-F238E27FC236}">
                <a16:creationId xmlns:a16="http://schemas.microsoft.com/office/drawing/2014/main" id="{49C93A01-1302-9121-0EF8-CD8016365058}"/>
              </a:ext>
            </a:extLst>
          </p:cNvPr>
          <p:cNvSpPr/>
          <p:nvPr/>
        </p:nvSpPr>
        <p:spPr>
          <a:xfrm>
            <a:off x="5344389" y="2996463"/>
            <a:ext cx="224790" cy="373380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IN"/>
          </a:p>
        </p:txBody>
      </p:sp>
      <p:sp>
        <p:nvSpPr>
          <p:cNvPr id="15" name="Text Box 2">
            <a:extLst>
              <a:ext uri="{FF2B5EF4-FFF2-40B4-BE49-F238E27FC236}">
                <a16:creationId xmlns:a16="http://schemas.microsoft.com/office/drawing/2014/main" id="{A45AD2EC-0A40-049C-3ABD-3C28B4174C7C}"/>
              </a:ext>
            </a:extLst>
          </p:cNvPr>
          <p:cNvSpPr txBox="1"/>
          <p:nvPr/>
        </p:nvSpPr>
        <p:spPr>
          <a:xfrm>
            <a:off x="3945353" y="3388697"/>
            <a:ext cx="3038102" cy="8763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b="1" kern="1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Prepare Timetable for Sessional 1 &amp; 2 TH/PR &amp; Continuous mode as per mentioned in Academic Calendar</a:t>
            </a:r>
            <a:endParaRPr lang="en-IN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100" b="1" kern="1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 </a:t>
            </a:r>
            <a:endParaRPr lang="en-IN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  <p:sp>
        <p:nvSpPr>
          <p:cNvPr id="16" name="Text Box 2">
            <a:extLst>
              <a:ext uri="{FF2B5EF4-FFF2-40B4-BE49-F238E27FC236}">
                <a16:creationId xmlns:a16="http://schemas.microsoft.com/office/drawing/2014/main" id="{3463438A-B378-25DA-363C-006A203A2A96}"/>
              </a:ext>
            </a:extLst>
          </p:cNvPr>
          <p:cNvSpPr txBox="1"/>
          <p:nvPr/>
        </p:nvSpPr>
        <p:spPr>
          <a:xfrm>
            <a:off x="8383022" y="2397228"/>
            <a:ext cx="2986254" cy="59923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b="1" kern="10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As per University timetable, College Timetable will prepare for TH and PR</a:t>
            </a:r>
            <a:endParaRPr lang="en-IN" sz="1100" kern="10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100" b="1" kern="10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 </a:t>
            </a:r>
            <a:endParaRPr lang="en-IN" sz="1100" kern="10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  <p:sp>
        <p:nvSpPr>
          <p:cNvPr id="17" name="Arrow: Down 16">
            <a:extLst>
              <a:ext uri="{FF2B5EF4-FFF2-40B4-BE49-F238E27FC236}">
                <a16:creationId xmlns:a16="http://schemas.microsoft.com/office/drawing/2014/main" id="{D6345865-26B1-A1CC-4049-44AC1B8ACD6B}"/>
              </a:ext>
            </a:extLst>
          </p:cNvPr>
          <p:cNvSpPr/>
          <p:nvPr/>
        </p:nvSpPr>
        <p:spPr>
          <a:xfrm>
            <a:off x="9771374" y="1909669"/>
            <a:ext cx="209550" cy="472440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IN"/>
          </a:p>
        </p:txBody>
      </p:sp>
      <p:sp>
        <p:nvSpPr>
          <p:cNvPr id="21" name="Text Box 2">
            <a:extLst>
              <a:ext uri="{FF2B5EF4-FFF2-40B4-BE49-F238E27FC236}">
                <a16:creationId xmlns:a16="http://schemas.microsoft.com/office/drawing/2014/main" id="{12575397-316C-B392-3727-8DFC034796D3}"/>
              </a:ext>
            </a:extLst>
          </p:cNvPr>
          <p:cNvSpPr txBox="1"/>
          <p:nvPr/>
        </p:nvSpPr>
        <p:spPr>
          <a:xfrm>
            <a:off x="8383022" y="3369843"/>
            <a:ext cx="3038102" cy="60198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b="1" kern="10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Schedule meeting with teaching and</a:t>
            </a:r>
            <a:r>
              <a:rPr lang="en-US" sz="1600" b="1" kern="10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400" b="1" kern="10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non-teaching staff for duty allotment</a:t>
            </a:r>
            <a:endParaRPr lang="en-IN" sz="1100" kern="10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  <p:sp>
        <p:nvSpPr>
          <p:cNvPr id="22" name="Arrow: Down 21">
            <a:extLst>
              <a:ext uri="{FF2B5EF4-FFF2-40B4-BE49-F238E27FC236}">
                <a16:creationId xmlns:a16="http://schemas.microsoft.com/office/drawing/2014/main" id="{519FF964-628D-6C91-FF5A-219FEA21C9BA}"/>
              </a:ext>
            </a:extLst>
          </p:cNvPr>
          <p:cNvSpPr/>
          <p:nvPr/>
        </p:nvSpPr>
        <p:spPr>
          <a:xfrm>
            <a:off x="9763754" y="2996463"/>
            <a:ext cx="224790" cy="373380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IN"/>
          </a:p>
        </p:txBody>
      </p:sp>
      <p:sp>
        <p:nvSpPr>
          <p:cNvPr id="23" name="Arrow: Down 22">
            <a:extLst>
              <a:ext uri="{FF2B5EF4-FFF2-40B4-BE49-F238E27FC236}">
                <a16:creationId xmlns:a16="http://schemas.microsoft.com/office/drawing/2014/main" id="{9FAD22E8-10E9-2706-9E3C-6B5FDFA656AE}"/>
              </a:ext>
            </a:extLst>
          </p:cNvPr>
          <p:cNvSpPr/>
          <p:nvPr/>
        </p:nvSpPr>
        <p:spPr>
          <a:xfrm>
            <a:off x="10974899" y="3971823"/>
            <a:ext cx="200581" cy="373380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IN"/>
          </a:p>
        </p:txBody>
      </p:sp>
      <p:sp>
        <p:nvSpPr>
          <p:cNvPr id="24" name="Text Box 2">
            <a:extLst>
              <a:ext uri="{FF2B5EF4-FFF2-40B4-BE49-F238E27FC236}">
                <a16:creationId xmlns:a16="http://schemas.microsoft.com/office/drawing/2014/main" id="{DAE1BE65-FCCD-6885-484B-09A5658B4B64}"/>
              </a:ext>
            </a:extLst>
          </p:cNvPr>
          <p:cNvSpPr txBox="1"/>
          <p:nvPr/>
        </p:nvSpPr>
        <p:spPr>
          <a:xfrm>
            <a:off x="10111094" y="4373876"/>
            <a:ext cx="1912444" cy="77316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90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b="1" kern="1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Timetable of Theory as well as Practical will display on notice board </a:t>
            </a:r>
            <a:endParaRPr lang="en-IN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  <p:sp>
        <p:nvSpPr>
          <p:cNvPr id="27" name="Arrow: Down 26">
            <a:extLst>
              <a:ext uri="{FF2B5EF4-FFF2-40B4-BE49-F238E27FC236}">
                <a16:creationId xmlns:a16="http://schemas.microsoft.com/office/drawing/2014/main" id="{F9C47E0E-A247-EA20-CE89-57153F6A9493}"/>
              </a:ext>
            </a:extLst>
          </p:cNvPr>
          <p:cNvSpPr/>
          <p:nvPr/>
        </p:nvSpPr>
        <p:spPr>
          <a:xfrm>
            <a:off x="8779035" y="3971823"/>
            <a:ext cx="200141" cy="373380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IN"/>
          </a:p>
        </p:txBody>
      </p:sp>
      <p:sp>
        <p:nvSpPr>
          <p:cNvPr id="29" name="Arrow: Down 28">
            <a:extLst>
              <a:ext uri="{FF2B5EF4-FFF2-40B4-BE49-F238E27FC236}">
                <a16:creationId xmlns:a16="http://schemas.microsoft.com/office/drawing/2014/main" id="{6498C92F-6829-B541-3831-59CA02517D22}"/>
              </a:ext>
            </a:extLst>
          </p:cNvPr>
          <p:cNvSpPr/>
          <p:nvPr/>
        </p:nvSpPr>
        <p:spPr>
          <a:xfrm>
            <a:off x="10975339" y="5177193"/>
            <a:ext cx="209550" cy="320040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IN"/>
          </a:p>
        </p:txBody>
      </p:sp>
      <p:sp>
        <p:nvSpPr>
          <p:cNvPr id="30" name="Text Box 2">
            <a:extLst>
              <a:ext uri="{FF2B5EF4-FFF2-40B4-BE49-F238E27FC236}">
                <a16:creationId xmlns:a16="http://schemas.microsoft.com/office/drawing/2014/main" id="{A8258DDF-8B02-30DF-CD8D-FDE6088A29FE}"/>
              </a:ext>
            </a:extLst>
          </p:cNvPr>
          <p:cNvSpPr txBox="1"/>
          <p:nvPr/>
        </p:nvSpPr>
        <p:spPr>
          <a:xfrm>
            <a:off x="10243442" y="5524168"/>
            <a:ext cx="1761242" cy="3581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b="1" kern="10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Conduct Examination</a:t>
            </a:r>
            <a:endParaRPr lang="en-IN" sz="1100" kern="10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  <p:sp>
        <p:nvSpPr>
          <p:cNvPr id="31" name="Arrow: Down 30">
            <a:extLst>
              <a:ext uri="{FF2B5EF4-FFF2-40B4-BE49-F238E27FC236}">
                <a16:creationId xmlns:a16="http://schemas.microsoft.com/office/drawing/2014/main" id="{F6D4352D-D7F8-8D7A-F4F2-A640185FC844}"/>
              </a:ext>
            </a:extLst>
          </p:cNvPr>
          <p:cNvSpPr/>
          <p:nvPr/>
        </p:nvSpPr>
        <p:spPr>
          <a:xfrm rot="16200000">
            <a:off x="7558814" y="3095473"/>
            <a:ext cx="247650" cy="1398369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IN"/>
          </a:p>
        </p:txBody>
      </p:sp>
      <p:sp>
        <p:nvSpPr>
          <p:cNvPr id="32" name="Text Box 2">
            <a:extLst>
              <a:ext uri="{FF2B5EF4-FFF2-40B4-BE49-F238E27FC236}">
                <a16:creationId xmlns:a16="http://schemas.microsoft.com/office/drawing/2014/main" id="{0A4471A7-6D88-2024-50ED-AC0798E4E52B}"/>
              </a:ext>
            </a:extLst>
          </p:cNvPr>
          <p:cNvSpPr txBox="1"/>
          <p:nvPr/>
        </p:nvSpPr>
        <p:spPr>
          <a:xfrm>
            <a:off x="7747321" y="4355960"/>
            <a:ext cx="2241223" cy="773159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90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b="1" kern="1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Display Timetable, pattern of question paper &amp; Syllabus on notice board </a:t>
            </a:r>
            <a:endParaRPr lang="en-IN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  <p:sp>
        <p:nvSpPr>
          <p:cNvPr id="33" name="Arrow: Down 32">
            <a:extLst>
              <a:ext uri="{FF2B5EF4-FFF2-40B4-BE49-F238E27FC236}">
                <a16:creationId xmlns:a16="http://schemas.microsoft.com/office/drawing/2014/main" id="{86A58DDD-627F-849C-4B1B-C919CF6ABACC}"/>
              </a:ext>
            </a:extLst>
          </p:cNvPr>
          <p:cNvSpPr/>
          <p:nvPr/>
        </p:nvSpPr>
        <p:spPr>
          <a:xfrm>
            <a:off x="8774330" y="5128406"/>
            <a:ext cx="209550" cy="320040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IN"/>
          </a:p>
        </p:txBody>
      </p:sp>
      <p:sp>
        <p:nvSpPr>
          <p:cNvPr id="34" name="Text Box 2">
            <a:extLst>
              <a:ext uri="{FF2B5EF4-FFF2-40B4-BE49-F238E27FC236}">
                <a16:creationId xmlns:a16="http://schemas.microsoft.com/office/drawing/2014/main" id="{7884E41B-8AA2-29F4-0244-3306CD60E111}"/>
              </a:ext>
            </a:extLst>
          </p:cNvPr>
          <p:cNvSpPr txBox="1"/>
          <p:nvPr/>
        </p:nvSpPr>
        <p:spPr>
          <a:xfrm>
            <a:off x="7616857" y="5472442"/>
            <a:ext cx="2522517" cy="51105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b="1" kern="1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Evaluation of Answer-sheet and show it to the students</a:t>
            </a:r>
            <a:endParaRPr lang="en-IN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  <p:sp>
        <p:nvSpPr>
          <p:cNvPr id="35" name="Arrow: Down 34">
            <a:extLst>
              <a:ext uri="{FF2B5EF4-FFF2-40B4-BE49-F238E27FC236}">
                <a16:creationId xmlns:a16="http://schemas.microsoft.com/office/drawing/2014/main" id="{4B993BF0-1767-BF02-DEC2-A89C044397C1}"/>
              </a:ext>
            </a:extLst>
          </p:cNvPr>
          <p:cNvSpPr/>
          <p:nvPr/>
        </p:nvSpPr>
        <p:spPr>
          <a:xfrm>
            <a:off x="10975339" y="5904914"/>
            <a:ext cx="200141" cy="373380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IN"/>
          </a:p>
        </p:txBody>
      </p:sp>
      <p:sp>
        <p:nvSpPr>
          <p:cNvPr id="36" name="Arrow: Down 35">
            <a:extLst>
              <a:ext uri="{FF2B5EF4-FFF2-40B4-BE49-F238E27FC236}">
                <a16:creationId xmlns:a16="http://schemas.microsoft.com/office/drawing/2014/main" id="{9058718C-9EA1-D4AE-87A3-568D81E611F1}"/>
              </a:ext>
            </a:extLst>
          </p:cNvPr>
          <p:cNvSpPr/>
          <p:nvPr/>
        </p:nvSpPr>
        <p:spPr>
          <a:xfrm>
            <a:off x="8774330" y="5995962"/>
            <a:ext cx="209550" cy="320040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IN"/>
          </a:p>
        </p:txBody>
      </p:sp>
      <p:sp>
        <p:nvSpPr>
          <p:cNvPr id="37" name="Text Box 2">
            <a:extLst>
              <a:ext uri="{FF2B5EF4-FFF2-40B4-BE49-F238E27FC236}">
                <a16:creationId xmlns:a16="http://schemas.microsoft.com/office/drawing/2014/main" id="{A04144DA-CDD8-787E-F6A1-5DED69C87EE2}"/>
              </a:ext>
            </a:extLst>
          </p:cNvPr>
          <p:cNvSpPr txBox="1"/>
          <p:nvPr/>
        </p:nvSpPr>
        <p:spPr>
          <a:xfrm>
            <a:off x="10194568" y="6310348"/>
            <a:ext cx="1761242" cy="3581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b="1" kern="100" dirty="0"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Result Analysis</a:t>
            </a:r>
            <a:endParaRPr lang="en-IN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  <p:sp>
        <p:nvSpPr>
          <p:cNvPr id="38" name="Text Box 2">
            <a:extLst>
              <a:ext uri="{FF2B5EF4-FFF2-40B4-BE49-F238E27FC236}">
                <a16:creationId xmlns:a16="http://schemas.microsoft.com/office/drawing/2014/main" id="{55B37234-1F9C-B086-EBA6-484FB95C287A}"/>
              </a:ext>
            </a:extLst>
          </p:cNvPr>
          <p:cNvSpPr txBox="1"/>
          <p:nvPr/>
        </p:nvSpPr>
        <p:spPr>
          <a:xfrm>
            <a:off x="7747321" y="6330599"/>
            <a:ext cx="2001232" cy="3581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IN" sz="14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Fill the Mother Register</a:t>
            </a:r>
          </a:p>
        </p:txBody>
      </p:sp>
    </p:spTree>
    <p:extLst>
      <p:ext uri="{BB962C8B-B14F-4D97-AF65-F5344CB8AC3E}">
        <p14:creationId xmlns:p14="http://schemas.microsoft.com/office/powerpoint/2010/main" val="38383972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539050D8-5EF2-FFBB-F4AC-386A7A2B18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0561176"/>
              </p:ext>
            </p:extLst>
          </p:nvPr>
        </p:nvGraphicFramePr>
        <p:xfrm>
          <a:off x="593889" y="729092"/>
          <a:ext cx="11026218" cy="4898709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853413">
                  <a:extLst>
                    <a:ext uri="{9D8B030D-6E8A-4147-A177-3AD203B41FA5}">
                      <a16:colId xmlns:a16="http://schemas.microsoft.com/office/drawing/2014/main" val="1227282158"/>
                    </a:ext>
                  </a:extLst>
                </a:gridCol>
                <a:gridCol w="1834561">
                  <a:extLst>
                    <a:ext uri="{9D8B030D-6E8A-4147-A177-3AD203B41FA5}">
                      <a16:colId xmlns:a16="http://schemas.microsoft.com/office/drawing/2014/main" val="1071001668"/>
                    </a:ext>
                  </a:extLst>
                </a:gridCol>
                <a:gridCol w="1834561">
                  <a:extLst>
                    <a:ext uri="{9D8B030D-6E8A-4147-A177-3AD203B41FA5}">
                      <a16:colId xmlns:a16="http://schemas.microsoft.com/office/drawing/2014/main" val="116764719"/>
                    </a:ext>
                  </a:extLst>
                </a:gridCol>
                <a:gridCol w="1834561">
                  <a:extLst>
                    <a:ext uri="{9D8B030D-6E8A-4147-A177-3AD203B41FA5}">
                      <a16:colId xmlns:a16="http://schemas.microsoft.com/office/drawing/2014/main" val="2042517123"/>
                    </a:ext>
                  </a:extLst>
                </a:gridCol>
                <a:gridCol w="1834561">
                  <a:extLst>
                    <a:ext uri="{9D8B030D-6E8A-4147-A177-3AD203B41FA5}">
                      <a16:colId xmlns:a16="http://schemas.microsoft.com/office/drawing/2014/main" val="903700346"/>
                    </a:ext>
                  </a:extLst>
                </a:gridCol>
                <a:gridCol w="1834561">
                  <a:extLst>
                    <a:ext uri="{9D8B030D-6E8A-4147-A177-3AD203B41FA5}">
                      <a16:colId xmlns:a16="http://schemas.microsoft.com/office/drawing/2014/main" val="3712756292"/>
                    </a:ext>
                  </a:extLst>
                </a:gridCol>
              </a:tblGrid>
              <a:tr h="373284">
                <a:tc gridSpan="6">
                  <a:txBody>
                    <a:bodyPr/>
                    <a:lstStyle/>
                    <a:p>
                      <a:r>
                        <a:rPr lang="en-IN" dirty="0"/>
                        <a:t>Internal Exam 2019-20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3267953"/>
                  </a:ext>
                </a:extLst>
              </a:tr>
              <a:tr h="373284">
                <a:tc rowSpan="2"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Course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Year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Term First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Term Second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780036"/>
                  </a:ext>
                </a:extLst>
              </a:tr>
              <a:tr h="373284">
                <a:tc vMerge="1"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Course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Sessional 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Sessional II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Sessional 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Sessional II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7195709"/>
                  </a:ext>
                </a:extLst>
              </a:tr>
              <a:tr h="644298">
                <a:tc rowSpan="4">
                  <a:txBody>
                    <a:bodyPr/>
                    <a:lstStyle/>
                    <a:p>
                      <a:r>
                        <a:rPr lang="en-IN" dirty="0"/>
                        <a:t>B PHARMACY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FIRST YEAR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 kern="100" dirty="0">
                          <a:effectLst/>
                        </a:rPr>
                        <a:t>11/09/19 to 16/09/19</a:t>
                      </a:r>
                      <a:endParaRPr lang="en-IN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 kern="100">
                          <a:effectLst/>
                        </a:rPr>
                        <a:t>04/11/19 to 11/11/19</a:t>
                      </a:r>
                      <a:endParaRPr lang="en-IN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 kern="100">
                          <a:effectLst/>
                        </a:rPr>
                        <a:t>24/02/20 to 2/03/20</a:t>
                      </a:r>
                      <a:endParaRPr lang="en-IN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 kern="100">
                          <a:effectLst/>
                        </a:rPr>
                        <a:t>02/04/20 to 06/04/20</a:t>
                      </a:r>
                      <a:endParaRPr lang="en-IN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9628324"/>
                  </a:ext>
                </a:extLst>
              </a:tr>
              <a:tr h="920425">
                <a:tc v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SECOND YEAR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 kern="100" dirty="0">
                          <a:effectLst/>
                        </a:rPr>
                        <a:t>11/09/19 to 16/09/19</a:t>
                      </a:r>
                      <a:endParaRPr lang="en-IN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 kern="100">
                          <a:effectLst/>
                        </a:rPr>
                        <a:t>04/11/19 to 11/11/19</a:t>
                      </a:r>
                      <a:endParaRPr lang="en-IN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 kern="100">
                          <a:effectLst/>
                        </a:rPr>
                        <a:t>24/02/20 to 2/03/20</a:t>
                      </a:r>
                      <a:endParaRPr lang="en-IN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 kern="100">
                          <a:effectLst/>
                        </a:rPr>
                        <a:t>02/04/20 to 06/04/20</a:t>
                      </a:r>
                      <a:endParaRPr lang="en-IN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4809067"/>
                  </a:ext>
                </a:extLst>
              </a:tr>
              <a:tr h="920425">
                <a:tc v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THIRD YEAR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 kern="100">
                          <a:effectLst/>
                        </a:rPr>
                        <a:t>11/09/19 to 16/09/19</a:t>
                      </a:r>
                      <a:endParaRPr lang="en-IN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 kern="100" dirty="0">
                          <a:effectLst/>
                        </a:rPr>
                        <a:t>04/11/19 to 11/11/19</a:t>
                      </a:r>
                      <a:endParaRPr lang="en-IN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 kern="100">
                          <a:effectLst/>
                        </a:rPr>
                        <a:t>02/04/20 to 06/04/20</a:t>
                      </a:r>
                      <a:endParaRPr lang="en-IN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 kern="100">
                          <a:effectLst/>
                        </a:rPr>
                        <a:t>..</a:t>
                      </a:r>
                      <a:endParaRPr lang="en-IN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2518369"/>
                  </a:ext>
                </a:extLst>
              </a:tr>
              <a:tr h="920425">
                <a:tc v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FINAL YEAR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 kern="100">
                          <a:effectLst/>
                        </a:rPr>
                        <a:t>11/09/19 to 16/09/19</a:t>
                      </a:r>
                      <a:endParaRPr lang="en-IN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 kern="100" dirty="0">
                          <a:effectLst/>
                        </a:rPr>
                        <a:t>04/11/19 to 11/11/19</a:t>
                      </a:r>
                      <a:endParaRPr lang="en-IN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 kern="100">
                          <a:effectLst/>
                        </a:rPr>
                        <a:t>02/04/20 to 06/04/20</a:t>
                      </a:r>
                      <a:endParaRPr lang="en-IN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 kern="100" dirty="0">
                          <a:effectLst/>
                        </a:rPr>
                        <a:t>..</a:t>
                      </a:r>
                      <a:endParaRPr lang="en-IN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4684767"/>
                  </a:ext>
                </a:extLst>
              </a:tr>
              <a:tr h="373284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99158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08982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622E093D-D839-F95A-B727-C45647A3E7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8235607"/>
              </p:ext>
            </p:extLst>
          </p:nvPr>
        </p:nvGraphicFramePr>
        <p:xfrm>
          <a:off x="612741" y="729092"/>
          <a:ext cx="11007366" cy="3961668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834561">
                  <a:extLst>
                    <a:ext uri="{9D8B030D-6E8A-4147-A177-3AD203B41FA5}">
                      <a16:colId xmlns:a16="http://schemas.microsoft.com/office/drawing/2014/main" val="1227282158"/>
                    </a:ext>
                  </a:extLst>
                </a:gridCol>
                <a:gridCol w="1834561">
                  <a:extLst>
                    <a:ext uri="{9D8B030D-6E8A-4147-A177-3AD203B41FA5}">
                      <a16:colId xmlns:a16="http://schemas.microsoft.com/office/drawing/2014/main" val="1071001668"/>
                    </a:ext>
                  </a:extLst>
                </a:gridCol>
                <a:gridCol w="1834561">
                  <a:extLst>
                    <a:ext uri="{9D8B030D-6E8A-4147-A177-3AD203B41FA5}">
                      <a16:colId xmlns:a16="http://schemas.microsoft.com/office/drawing/2014/main" val="116764719"/>
                    </a:ext>
                  </a:extLst>
                </a:gridCol>
                <a:gridCol w="1834561">
                  <a:extLst>
                    <a:ext uri="{9D8B030D-6E8A-4147-A177-3AD203B41FA5}">
                      <a16:colId xmlns:a16="http://schemas.microsoft.com/office/drawing/2014/main" val="2042517123"/>
                    </a:ext>
                  </a:extLst>
                </a:gridCol>
                <a:gridCol w="1834561">
                  <a:extLst>
                    <a:ext uri="{9D8B030D-6E8A-4147-A177-3AD203B41FA5}">
                      <a16:colId xmlns:a16="http://schemas.microsoft.com/office/drawing/2014/main" val="903700346"/>
                    </a:ext>
                  </a:extLst>
                </a:gridCol>
                <a:gridCol w="1834561">
                  <a:extLst>
                    <a:ext uri="{9D8B030D-6E8A-4147-A177-3AD203B41FA5}">
                      <a16:colId xmlns:a16="http://schemas.microsoft.com/office/drawing/2014/main" val="3712756292"/>
                    </a:ext>
                  </a:extLst>
                </a:gridCol>
              </a:tblGrid>
              <a:tr h="373284">
                <a:tc gridSpan="6">
                  <a:txBody>
                    <a:bodyPr/>
                    <a:lstStyle/>
                    <a:p>
                      <a:r>
                        <a:rPr lang="en-IN" dirty="0"/>
                        <a:t>Internal Exam 2018-19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3267953"/>
                  </a:ext>
                </a:extLst>
              </a:tr>
              <a:tr h="373284">
                <a:tc rowSpan="2"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Course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Year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Term First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Term Second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780036"/>
                  </a:ext>
                </a:extLst>
              </a:tr>
              <a:tr h="373284">
                <a:tc vMerge="1"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Course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Sessional 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Sessional II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Sessional 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Sessional II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7195709"/>
                  </a:ext>
                </a:extLst>
              </a:tr>
              <a:tr h="644298">
                <a:tc rowSpan="4">
                  <a:txBody>
                    <a:bodyPr/>
                    <a:lstStyle/>
                    <a:p>
                      <a:r>
                        <a:rPr lang="en-IN" dirty="0"/>
                        <a:t>B PHARMACY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FIRST YEAR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 kern="100" dirty="0">
                          <a:effectLst/>
                        </a:rPr>
                        <a:t>3/10/18 to 11/10/18 </a:t>
                      </a:r>
                      <a:endParaRPr lang="en-IN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 kern="100">
                          <a:effectLst/>
                        </a:rPr>
                        <a:t>29/10/18 to 21/11/18</a:t>
                      </a:r>
                      <a:endParaRPr lang="en-IN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 kern="100">
                          <a:effectLst/>
                        </a:rPr>
                        <a:t>18/03/19 to 25/03/19</a:t>
                      </a:r>
                      <a:endParaRPr lang="en-IN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 kern="100">
                          <a:effectLst/>
                        </a:rPr>
                        <a:t>25/03/19 to 1/04/19</a:t>
                      </a:r>
                      <a:endParaRPr lang="en-IN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9628324"/>
                  </a:ext>
                </a:extLst>
              </a:tr>
              <a:tr h="608177">
                <a:tc v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SECOND YEAR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 kern="100" dirty="0">
                          <a:effectLst/>
                        </a:rPr>
                        <a:t>3/10/18 to 11/10/18 </a:t>
                      </a:r>
                      <a:endParaRPr lang="en-IN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 kern="100" dirty="0">
                          <a:effectLst/>
                        </a:rPr>
                        <a:t>29/10/18 to 21/11/18</a:t>
                      </a:r>
                      <a:endParaRPr lang="en-IN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 kern="100">
                          <a:effectLst/>
                        </a:rPr>
                        <a:t>18/03/19 to 25/03/19</a:t>
                      </a:r>
                      <a:endParaRPr lang="en-IN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 kern="100">
                          <a:effectLst/>
                        </a:rPr>
                        <a:t>25/03/19 to 1/04/19</a:t>
                      </a:r>
                      <a:endParaRPr lang="en-IN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4809067"/>
                  </a:ext>
                </a:extLst>
              </a:tr>
              <a:tr h="631595">
                <a:tc v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THIRD YEAR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 kern="100">
                          <a:effectLst/>
                        </a:rPr>
                        <a:t>3/10/18 to 11/10/18 </a:t>
                      </a:r>
                      <a:endParaRPr lang="en-IN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 kern="100" dirty="0">
                          <a:effectLst/>
                        </a:rPr>
                        <a:t>29/10/18 to 21/11/18</a:t>
                      </a:r>
                      <a:endParaRPr lang="en-IN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 kern="100" dirty="0">
                          <a:effectLst/>
                        </a:rPr>
                        <a:t>18/03/19 to 25/03/19</a:t>
                      </a:r>
                      <a:endParaRPr lang="en-IN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 kern="100">
                          <a:effectLst/>
                        </a:rPr>
                        <a:t>25/03/19 to 1/04/19</a:t>
                      </a:r>
                      <a:endParaRPr lang="en-IN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2518369"/>
                  </a:ext>
                </a:extLst>
              </a:tr>
              <a:tr h="584462">
                <a:tc v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FINAL YEAR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 kern="100">
                          <a:effectLst/>
                        </a:rPr>
                        <a:t>3/10/18 to 11/10/18 </a:t>
                      </a:r>
                      <a:endParaRPr lang="en-IN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 kern="100">
                          <a:effectLst/>
                        </a:rPr>
                        <a:t>29/10/18 to 21/11/18</a:t>
                      </a:r>
                      <a:endParaRPr lang="en-IN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 kern="100" dirty="0">
                          <a:effectLst/>
                        </a:rPr>
                        <a:t>18/03/19 to 25/03/19</a:t>
                      </a:r>
                      <a:endParaRPr lang="en-IN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 kern="100" dirty="0">
                          <a:effectLst/>
                        </a:rPr>
                        <a:t>25/03/19 to 1/04/19</a:t>
                      </a:r>
                      <a:endParaRPr lang="en-IN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4684767"/>
                  </a:ext>
                </a:extLst>
              </a:tr>
              <a:tr h="373284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99158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5880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 Box 2">
            <a:extLst>
              <a:ext uri="{FF2B5EF4-FFF2-40B4-BE49-F238E27FC236}">
                <a16:creationId xmlns:a16="http://schemas.microsoft.com/office/drawing/2014/main" id="{36F0156F-7931-3358-E3B0-659510AA7DE4}"/>
              </a:ext>
            </a:extLst>
          </p:cNvPr>
          <p:cNvSpPr txBox="1"/>
          <p:nvPr/>
        </p:nvSpPr>
        <p:spPr>
          <a:xfrm>
            <a:off x="3474720" y="217720"/>
            <a:ext cx="5242560" cy="464820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000" b="1" kern="100">
                <a:ln w="9525" cap="flat" cmpd="sng" algn="ctr">
                  <a:solidFill>
                    <a:srgbClr val="002060"/>
                  </a:solidFill>
                  <a:prstDash val="solid"/>
                  <a:round/>
                </a:ln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INTERNAL EXAMINATION MECHANISM</a:t>
            </a:r>
            <a:endParaRPr lang="en-IN" sz="1100" kern="10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  <p:sp>
        <p:nvSpPr>
          <p:cNvPr id="37" name="Text Box 2">
            <a:extLst>
              <a:ext uri="{FF2B5EF4-FFF2-40B4-BE49-F238E27FC236}">
                <a16:creationId xmlns:a16="http://schemas.microsoft.com/office/drawing/2014/main" id="{2F99804E-3363-CA84-382A-08D2A755291B}"/>
              </a:ext>
            </a:extLst>
          </p:cNvPr>
          <p:cNvSpPr txBox="1"/>
          <p:nvPr/>
        </p:nvSpPr>
        <p:spPr>
          <a:xfrm>
            <a:off x="304447" y="1280061"/>
            <a:ext cx="4094729" cy="906957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5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5">
                  <a:lumMod val="60000"/>
                  <a:lumOff val="40000"/>
                  <a:tint val="23500"/>
                  <a:satMod val="160000"/>
                </a:schemeClr>
              </a:gs>
            </a:gsLst>
            <a:lin ang="2700000" scaled="1"/>
            <a:tileRect/>
          </a:gradFill>
          <a:ln w="190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b="1" kern="100">
                <a:ln>
                  <a:noFill/>
                </a:ln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AS PER COLLEGE ACADEMIC CALENDER PREPARE EXAMINATION SCHEDULE FOR FIRST AND SECOND HALF INTERNAL EXAMINATION</a:t>
            </a:r>
            <a:endParaRPr lang="en-IN" sz="1100" kern="10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  <p:sp>
        <p:nvSpPr>
          <p:cNvPr id="38" name="Arrow: Down 37">
            <a:extLst>
              <a:ext uri="{FF2B5EF4-FFF2-40B4-BE49-F238E27FC236}">
                <a16:creationId xmlns:a16="http://schemas.microsoft.com/office/drawing/2014/main" id="{BD55FCCE-41EE-50FB-D8D5-456483A834D1}"/>
              </a:ext>
            </a:extLst>
          </p:cNvPr>
          <p:cNvSpPr/>
          <p:nvPr/>
        </p:nvSpPr>
        <p:spPr>
          <a:xfrm rot="16200000">
            <a:off x="4523001" y="1485889"/>
            <a:ext cx="247650" cy="495300"/>
          </a:xfrm>
          <a:prstGeom prst="downArrow">
            <a:avLst/>
          </a:prstGeom>
          <a:solidFill>
            <a:srgbClr val="00206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IN"/>
          </a:p>
        </p:txBody>
      </p:sp>
      <p:sp>
        <p:nvSpPr>
          <p:cNvPr id="39" name="Text Box 2">
            <a:extLst>
              <a:ext uri="{FF2B5EF4-FFF2-40B4-BE49-F238E27FC236}">
                <a16:creationId xmlns:a16="http://schemas.microsoft.com/office/drawing/2014/main" id="{55BEC49D-0F20-6422-9E8B-E0AEAD6E6AC0}"/>
              </a:ext>
            </a:extLst>
          </p:cNvPr>
          <p:cNvSpPr txBox="1"/>
          <p:nvPr/>
        </p:nvSpPr>
        <p:spPr>
          <a:xfrm>
            <a:off x="4892905" y="1408766"/>
            <a:ext cx="2675248" cy="649546"/>
          </a:xfrm>
          <a:prstGeom prst="rect">
            <a:avLst/>
          </a:prstGeom>
          <a:gradFill flip="none" rotWithShape="1">
            <a:gsLst>
              <a:gs pos="0">
                <a:srgbClr val="DD43C0">
                  <a:tint val="66000"/>
                  <a:satMod val="160000"/>
                </a:srgbClr>
              </a:gs>
              <a:gs pos="50000">
                <a:srgbClr val="DD43C0">
                  <a:tint val="44500"/>
                  <a:satMod val="160000"/>
                </a:srgbClr>
              </a:gs>
              <a:gs pos="100000">
                <a:srgbClr val="DD43C0">
                  <a:tint val="23500"/>
                  <a:satMod val="160000"/>
                </a:srgbClr>
              </a:gs>
            </a:gsLst>
            <a:lin ang="2700000" scaled="1"/>
            <a:tileRect/>
          </a:gradFill>
          <a:ln w="19050">
            <a:solidFill>
              <a:schemeClr val="tx1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b="1" kern="100" dirty="0">
                <a:ln>
                  <a:noFill/>
                </a:ln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EXAMINATION DEPARTMENT WILL SCHEDULE MEETING </a:t>
            </a:r>
            <a:endParaRPr lang="en-IN" sz="1100" kern="1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  <p:sp>
        <p:nvSpPr>
          <p:cNvPr id="40" name="Arrow: Down 39">
            <a:extLst>
              <a:ext uri="{FF2B5EF4-FFF2-40B4-BE49-F238E27FC236}">
                <a16:creationId xmlns:a16="http://schemas.microsoft.com/office/drawing/2014/main" id="{EBA0DCD3-F97E-E521-6280-445040A9E675}"/>
              </a:ext>
            </a:extLst>
          </p:cNvPr>
          <p:cNvSpPr/>
          <p:nvPr/>
        </p:nvSpPr>
        <p:spPr>
          <a:xfrm rot="16200000">
            <a:off x="7690407" y="1475469"/>
            <a:ext cx="247650" cy="495300"/>
          </a:xfrm>
          <a:prstGeom prst="downArrow">
            <a:avLst/>
          </a:prstGeom>
          <a:solidFill>
            <a:srgbClr val="00206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IN"/>
          </a:p>
        </p:txBody>
      </p:sp>
      <p:sp>
        <p:nvSpPr>
          <p:cNvPr id="41" name="Text Box 2">
            <a:extLst>
              <a:ext uri="{FF2B5EF4-FFF2-40B4-BE49-F238E27FC236}">
                <a16:creationId xmlns:a16="http://schemas.microsoft.com/office/drawing/2014/main" id="{65B4B761-1477-9F08-5F04-21BE13D65964}"/>
              </a:ext>
            </a:extLst>
          </p:cNvPr>
          <p:cNvSpPr txBox="1"/>
          <p:nvPr/>
        </p:nvSpPr>
        <p:spPr>
          <a:xfrm>
            <a:off x="8061882" y="1209593"/>
            <a:ext cx="4056368" cy="127470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2700000" scaled="1"/>
            <a:tileRect/>
          </a:gradFill>
          <a:ln w="19050">
            <a:solidFill>
              <a:schemeClr val="tx1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en-US" sz="18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Prepare Timetable for Sessional 1 &amp; 2 TH/ </a:t>
            </a:r>
            <a:r>
              <a:rPr lang="en-US" sz="1800" b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Pr</a:t>
            </a:r>
            <a:r>
              <a:rPr lang="en-US" sz="18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and Internal Assessment: Continuous Mode as per mentioned in Academic Calendar</a:t>
            </a:r>
            <a:endParaRPr lang="en-IN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en-US" sz="1800" b="1" kern="100" dirty="0"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 </a:t>
            </a:r>
            <a:endParaRPr lang="en-IN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  <p:sp>
        <p:nvSpPr>
          <p:cNvPr id="42" name="Arrow: Down 41">
            <a:extLst>
              <a:ext uri="{FF2B5EF4-FFF2-40B4-BE49-F238E27FC236}">
                <a16:creationId xmlns:a16="http://schemas.microsoft.com/office/drawing/2014/main" id="{05AF58EB-8DB9-FBB7-0E6B-0187A9AF6A0C}"/>
              </a:ext>
            </a:extLst>
          </p:cNvPr>
          <p:cNvSpPr/>
          <p:nvPr/>
        </p:nvSpPr>
        <p:spPr>
          <a:xfrm>
            <a:off x="10301081" y="2483027"/>
            <a:ext cx="224790" cy="528320"/>
          </a:xfrm>
          <a:prstGeom prst="downArrow">
            <a:avLst/>
          </a:prstGeom>
          <a:solidFill>
            <a:srgbClr val="00206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IN"/>
          </a:p>
        </p:txBody>
      </p:sp>
      <p:sp>
        <p:nvSpPr>
          <p:cNvPr id="43" name="Text Box 2">
            <a:extLst>
              <a:ext uri="{FF2B5EF4-FFF2-40B4-BE49-F238E27FC236}">
                <a16:creationId xmlns:a16="http://schemas.microsoft.com/office/drawing/2014/main" id="{2493F7B8-2EFC-4279-9772-6B77507E2D8D}"/>
              </a:ext>
            </a:extLst>
          </p:cNvPr>
          <p:cNvSpPr txBox="1"/>
          <p:nvPr/>
        </p:nvSpPr>
        <p:spPr>
          <a:xfrm>
            <a:off x="8409582" y="3011347"/>
            <a:ext cx="3708668" cy="906957"/>
          </a:xfrm>
          <a:prstGeom prst="rect">
            <a:avLst/>
          </a:prstGeom>
          <a:gradFill flip="none" rotWithShape="1">
            <a:gsLst>
              <a:gs pos="0">
                <a:srgbClr val="DD43C0">
                  <a:tint val="66000"/>
                  <a:satMod val="160000"/>
                </a:srgbClr>
              </a:gs>
              <a:gs pos="50000">
                <a:srgbClr val="DD43C0">
                  <a:tint val="44500"/>
                  <a:satMod val="160000"/>
                </a:srgbClr>
              </a:gs>
              <a:gs pos="100000">
                <a:srgbClr val="DD43C0">
                  <a:tint val="23500"/>
                  <a:satMod val="160000"/>
                </a:srgbClr>
              </a:gs>
            </a:gsLst>
            <a:lin ang="2700000" scaled="1"/>
            <a:tileRect/>
          </a:gradFill>
          <a:ln w="190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b="1" kern="100" dirty="0">
                <a:ln>
                  <a:noFill/>
                </a:ln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Schedule meeting with teaching and</a:t>
            </a:r>
            <a:r>
              <a:rPr lang="en-US" sz="1600" b="1" kern="100" dirty="0">
                <a:ln>
                  <a:noFill/>
                </a:ln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400" b="1" kern="100" dirty="0">
                <a:ln>
                  <a:noFill/>
                </a:ln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non-teaching staff for Planning of Exam Timetable, Pattern of Question Paper and duty allotment</a:t>
            </a:r>
            <a:endParaRPr lang="en-IN" sz="1100" kern="1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  <p:sp>
        <p:nvSpPr>
          <p:cNvPr id="44" name="Arrow: Down 43">
            <a:extLst>
              <a:ext uri="{FF2B5EF4-FFF2-40B4-BE49-F238E27FC236}">
                <a16:creationId xmlns:a16="http://schemas.microsoft.com/office/drawing/2014/main" id="{8EC8C159-0474-FBB7-939B-8884DFBE7405}"/>
              </a:ext>
            </a:extLst>
          </p:cNvPr>
          <p:cNvSpPr/>
          <p:nvPr/>
        </p:nvSpPr>
        <p:spPr>
          <a:xfrm>
            <a:off x="10326219" y="3930457"/>
            <a:ext cx="223520" cy="521970"/>
          </a:xfrm>
          <a:prstGeom prst="downArrow">
            <a:avLst/>
          </a:prstGeom>
          <a:solidFill>
            <a:srgbClr val="00206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IN"/>
          </a:p>
        </p:txBody>
      </p:sp>
      <p:sp>
        <p:nvSpPr>
          <p:cNvPr id="45" name="Text Box 2">
            <a:extLst>
              <a:ext uri="{FF2B5EF4-FFF2-40B4-BE49-F238E27FC236}">
                <a16:creationId xmlns:a16="http://schemas.microsoft.com/office/drawing/2014/main" id="{F8484E02-9246-375E-CA08-AB160D37507F}"/>
              </a:ext>
            </a:extLst>
          </p:cNvPr>
          <p:cNvSpPr txBox="1"/>
          <p:nvPr/>
        </p:nvSpPr>
        <p:spPr>
          <a:xfrm>
            <a:off x="8864881" y="4493101"/>
            <a:ext cx="3116043" cy="64954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2700000" scaled="1"/>
            <a:tileRect/>
          </a:gradFill>
          <a:ln w="19050">
            <a:solidFill>
              <a:schemeClr val="tx1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b="1" kern="100" dirty="0">
                <a:ln>
                  <a:noFill/>
                </a:ln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Display Timetable, pattern of question paper &amp; Syllabus on notice board </a:t>
            </a:r>
            <a:endParaRPr lang="en-IN" sz="1100" kern="1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  <p:sp>
        <p:nvSpPr>
          <p:cNvPr id="46" name="Arrow: Down 45">
            <a:extLst>
              <a:ext uri="{FF2B5EF4-FFF2-40B4-BE49-F238E27FC236}">
                <a16:creationId xmlns:a16="http://schemas.microsoft.com/office/drawing/2014/main" id="{2E65AD74-306F-9078-01DF-753E4AF4372A}"/>
              </a:ext>
            </a:extLst>
          </p:cNvPr>
          <p:cNvSpPr/>
          <p:nvPr/>
        </p:nvSpPr>
        <p:spPr>
          <a:xfrm rot="5400000">
            <a:off x="8901747" y="5715368"/>
            <a:ext cx="209550" cy="578485"/>
          </a:xfrm>
          <a:prstGeom prst="downArrow">
            <a:avLst/>
          </a:prstGeom>
          <a:solidFill>
            <a:srgbClr val="00206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IN"/>
          </a:p>
        </p:txBody>
      </p:sp>
      <p:sp>
        <p:nvSpPr>
          <p:cNvPr id="47" name="Text Box 2">
            <a:extLst>
              <a:ext uri="{FF2B5EF4-FFF2-40B4-BE49-F238E27FC236}">
                <a16:creationId xmlns:a16="http://schemas.microsoft.com/office/drawing/2014/main" id="{AA06FD23-87E7-896C-0558-25CA3C8D2A31}"/>
              </a:ext>
            </a:extLst>
          </p:cNvPr>
          <p:cNvSpPr txBox="1"/>
          <p:nvPr/>
        </p:nvSpPr>
        <p:spPr>
          <a:xfrm>
            <a:off x="9292530" y="5679838"/>
            <a:ext cx="2354580" cy="649545"/>
          </a:xfrm>
          <a:prstGeom prst="rect">
            <a:avLst/>
          </a:prstGeom>
          <a:gradFill flip="none" rotWithShape="1">
            <a:gsLst>
              <a:gs pos="0">
                <a:srgbClr val="DD43C0">
                  <a:tint val="66000"/>
                  <a:satMod val="160000"/>
                </a:srgbClr>
              </a:gs>
              <a:gs pos="50000">
                <a:srgbClr val="DD43C0">
                  <a:tint val="44500"/>
                  <a:satMod val="160000"/>
                </a:srgbClr>
              </a:gs>
              <a:gs pos="100000">
                <a:srgbClr val="DD43C0">
                  <a:tint val="23500"/>
                  <a:satMod val="160000"/>
                </a:srgbClr>
              </a:gs>
            </a:gsLst>
            <a:lin ang="2700000" scaled="1"/>
            <a:tileRect/>
          </a:gradFill>
          <a:ln w="190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b="1" kern="100" dirty="0">
                <a:ln>
                  <a:noFill/>
                </a:ln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Schedule Internal Theory and Practical Examination</a:t>
            </a:r>
            <a:endParaRPr lang="en-IN" sz="1100" kern="1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  <p:sp>
        <p:nvSpPr>
          <p:cNvPr id="49" name="Text Box 2">
            <a:extLst>
              <a:ext uri="{FF2B5EF4-FFF2-40B4-BE49-F238E27FC236}">
                <a16:creationId xmlns:a16="http://schemas.microsoft.com/office/drawing/2014/main" id="{8D1F2F81-881F-ED66-9CF7-DA59DEAE81B0}"/>
              </a:ext>
            </a:extLst>
          </p:cNvPr>
          <p:cNvSpPr txBox="1"/>
          <p:nvPr/>
        </p:nvSpPr>
        <p:spPr>
          <a:xfrm>
            <a:off x="6190796" y="5679838"/>
            <a:ext cx="2515134" cy="64954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2700000" scaled="1"/>
            <a:tileRect/>
          </a:gradFill>
          <a:ln w="19050">
            <a:solidFill>
              <a:schemeClr val="tx1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b="1" kern="100" dirty="0">
                <a:ln>
                  <a:noFill/>
                </a:ln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Evaluation of Answer-sheet and show it to the students</a:t>
            </a:r>
            <a:endParaRPr lang="en-IN" sz="1100" kern="1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  <p:sp>
        <p:nvSpPr>
          <p:cNvPr id="50" name="Arrow: Down 49">
            <a:extLst>
              <a:ext uri="{FF2B5EF4-FFF2-40B4-BE49-F238E27FC236}">
                <a16:creationId xmlns:a16="http://schemas.microsoft.com/office/drawing/2014/main" id="{829751B0-6597-D9C1-95B8-021DF8ECD349}"/>
              </a:ext>
            </a:extLst>
          </p:cNvPr>
          <p:cNvSpPr/>
          <p:nvPr/>
        </p:nvSpPr>
        <p:spPr>
          <a:xfrm>
            <a:off x="10358060" y="5161426"/>
            <a:ext cx="223520" cy="521970"/>
          </a:xfrm>
          <a:prstGeom prst="downArrow">
            <a:avLst/>
          </a:prstGeom>
          <a:solidFill>
            <a:srgbClr val="00206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1803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 Box 2">
            <a:extLst>
              <a:ext uri="{FF2B5EF4-FFF2-40B4-BE49-F238E27FC236}">
                <a16:creationId xmlns:a16="http://schemas.microsoft.com/office/drawing/2014/main" id="{36F0156F-7931-3358-E3B0-659510AA7DE4}"/>
              </a:ext>
            </a:extLst>
          </p:cNvPr>
          <p:cNvSpPr txBox="1"/>
          <p:nvPr/>
        </p:nvSpPr>
        <p:spPr>
          <a:xfrm>
            <a:off x="2884602" y="217720"/>
            <a:ext cx="5832678" cy="464820"/>
          </a:xfrm>
          <a:prstGeom prst="rect">
            <a:avLst/>
          </a:prstGeom>
          <a:solidFill>
            <a:srgbClr val="DD43C0">
              <a:alpha val="32941"/>
            </a:srgbClr>
          </a:solidFill>
          <a:ln w="12700">
            <a:solidFill>
              <a:schemeClr val="tx1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000" b="1" kern="100" dirty="0">
                <a:ln w="9525" cap="flat" cmpd="sng" algn="ctr">
                  <a:solidFill>
                    <a:srgbClr val="002060"/>
                  </a:solidFill>
                  <a:prstDash val="solid"/>
                  <a:round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INTERNAL EXAMINATION ASSESSMENT MECHANISM</a:t>
            </a:r>
            <a:endParaRPr lang="en-IN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  <p:sp>
        <p:nvSpPr>
          <p:cNvPr id="37" name="Text Box 2">
            <a:extLst>
              <a:ext uri="{FF2B5EF4-FFF2-40B4-BE49-F238E27FC236}">
                <a16:creationId xmlns:a16="http://schemas.microsoft.com/office/drawing/2014/main" id="{2F99804E-3363-CA84-382A-08D2A755291B}"/>
              </a:ext>
            </a:extLst>
          </p:cNvPr>
          <p:cNvSpPr txBox="1"/>
          <p:nvPr/>
        </p:nvSpPr>
        <p:spPr>
          <a:xfrm>
            <a:off x="307589" y="1280061"/>
            <a:ext cx="3255743" cy="1179470"/>
          </a:xfrm>
          <a:prstGeom prst="rect">
            <a:avLst/>
          </a:prstGeom>
          <a:gradFill flip="none" rotWithShape="1">
            <a:gsLst>
              <a:gs pos="0">
                <a:srgbClr val="9DC3E6">
                  <a:tint val="66000"/>
                  <a:satMod val="160000"/>
                </a:srgbClr>
              </a:gs>
              <a:gs pos="50000">
                <a:srgbClr val="9DC3E6">
                  <a:tint val="44500"/>
                  <a:satMod val="160000"/>
                </a:srgbClr>
              </a:gs>
              <a:gs pos="100000">
                <a:srgbClr val="9DC3E6">
                  <a:tint val="23500"/>
                  <a:satMod val="160000"/>
                </a:srgbClr>
              </a:gs>
            </a:gsLst>
            <a:lin ang="2700000" scaled="1"/>
            <a:tileRect/>
          </a:gradFill>
          <a:ln w="190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b="1" kern="100" dirty="0">
                <a:ln>
                  <a:noFill/>
                </a:ln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AS PER COLLEGE ACADEMIC CALENDER PREPARE EXAMINATION SCHEDULE FOR FIRST AND SECOND HALF INTERNAL EXAMINATION</a:t>
            </a:r>
            <a:endParaRPr lang="en-IN" sz="1100" kern="1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  <p:sp>
        <p:nvSpPr>
          <p:cNvPr id="38" name="Arrow: Down 37">
            <a:extLst>
              <a:ext uri="{FF2B5EF4-FFF2-40B4-BE49-F238E27FC236}">
                <a16:creationId xmlns:a16="http://schemas.microsoft.com/office/drawing/2014/main" id="{BD55FCCE-41EE-50FB-D8D5-456483A834D1}"/>
              </a:ext>
            </a:extLst>
          </p:cNvPr>
          <p:cNvSpPr/>
          <p:nvPr/>
        </p:nvSpPr>
        <p:spPr>
          <a:xfrm rot="16200000">
            <a:off x="3687157" y="1656559"/>
            <a:ext cx="247650" cy="495300"/>
          </a:xfrm>
          <a:prstGeom prst="downArrow">
            <a:avLst/>
          </a:prstGeom>
          <a:solidFill>
            <a:srgbClr val="00206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IN"/>
          </a:p>
        </p:txBody>
      </p:sp>
      <p:sp>
        <p:nvSpPr>
          <p:cNvPr id="39" name="Text Box 2">
            <a:extLst>
              <a:ext uri="{FF2B5EF4-FFF2-40B4-BE49-F238E27FC236}">
                <a16:creationId xmlns:a16="http://schemas.microsoft.com/office/drawing/2014/main" id="{55BEC49D-0F20-6422-9E8B-E0AEAD6E6AC0}"/>
              </a:ext>
            </a:extLst>
          </p:cNvPr>
          <p:cNvSpPr txBox="1"/>
          <p:nvPr/>
        </p:nvSpPr>
        <p:spPr>
          <a:xfrm>
            <a:off x="6684566" y="1435318"/>
            <a:ext cx="2290233" cy="807275"/>
          </a:xfrm>
          <a:prstGeom prst="rect">
            <a:avLst/>
          </a:prstGeom>
          <a:gradFill flip="none" rotWithShape="1">
            <a:gsLst>
              <a:gs pos="0">
                <a:srgbClr val="9DC3E6">
                  <a:tint val="66000"/>
                  <a:satMod val="160000"/>
                </a:srgbClr>
              </a:gs>
              <a:gs pos="50000">
                <a:srgbClr val="9DC3E6">
                  <a:tint val="44500"/>
                  <a:satMod val="160000"/>
                </a:srgbClr>
              </a:gs>
              <a:gs pos="100000">
                <a:srgbClr val="9DC3E6">
                  <a:tint val="23500"/>
                  <a:satMod val="160000"/>
                </a:srgbClr>
              </a:gs>
            </a:gsLst>
            <a:lin ang="2700000" scaled="1"/>
            <a:tileRect/>
          </a:gradFill>
          <a:ln w="190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b="1" kern="100" dirty="0">
                <a:ln>
                  <a:noFill/>
                </a:ln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EXAMINATION DEPARTMENT WILL SCHEDULE MEETING </a:t>
            </a:r>
            <a:endParaRPr lang="en-IN" sz="1100" kern="1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  <p:sp>
        <p:nvSpPr>
          <p:cNvPr id="40" name="Arrow: Down 39">
            <a:extLst>
              <a:ext uri="{FF2B5EF4-FFF2-40B4-BE49-F238E27FC236}">
                <a16:creationId xmlns:a16="http://schemas.microsoft.com/office/drawing/2014/main" id="{EBA0DCD3-F97E-E521-6280-445040A9E675}"/>
              </a:ext>
            </a:extLst>
          </p:cNvPr>
          <p:cNvSpPr/>
          <p:nvPr/>
        </p:nvSpPr>
        <p:spPr>
          <a:xfrm rot="16200000">
            <a:off x="6300240" y="1656559"/>
            <a:ext cx="247650" cy="495300"/>
          </a:xfrm>
          <a:prstGeom prst="downArrow">
            <a:avLst/>
          </a:prstGeom>
          <a:solidFill>
            <a:srgbClr val="00206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IN"/>
          </a:p>
        </p:txBody>
      </p:sp>
      <p:sp>
        <p:nvSpPr>
          <p:cNvPr id="41" name="Text Box 2">
            <a:extLst>
              <a:ext uri="{FF2B5EF4-FFF2-40B4-BE49-F238E27FC236}">
                <a16:creationId xmlns:a16="http://schemas.microsoft.com/office/drawing/2014/main" id="{65B4B761-1477-9F08-5F04-21BE13D65964}"/>
              </a:ext>
            </a:extLst>
          </p:cNvPr>
          <p:cNvSpPr txBox="1"/>
          <p:nvPr/>
        </p:nvSpPr>
        <p:spPr>
          <a:xfrm>
            <a:off x="4101014" y="1450730"/>
            <a:ext cx="2075401" cy="906956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2700000" scaled="1"/>
            <a:tileRect/>
          </a:gradFill>
          <a:ln w="190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en-US" sz="18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Prepare Timetable for Internal Examination</a:t>
            </a:r>
            <a:r>
              <a:rPr lang="en-US" sz="1800" b="1" kern="100" dirty="0"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 </a:t>
            </a:r>
            <a:endParaRPr lang="en-IN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  <p:sp>
        <p:nvSpPr>
          <p:cNvPr id="42" name="Arrow: Down 41">
            <a:extLst>
              <a:ext uri="{FF2B5EF4-FFF2-40B4-BE49-F238E27FC236}">
                <a16:creationId xmlns:a16="http://schemas.microsoft.com/office/drawing/2014/main" id="{05AF58EB-8DB9-FBB7-0E6B-0187A9AF6A0C}"/>
              </a:ext>
            </a:extLst>
          </p:cNvPr>
          <p:cNvSpPr/>
          <p:nvPr/>
        </p:nvSpPr>
        <p:spPr>
          <a:xfrm>
            <a:off x="10726973" y="2483028"/>
            <a:ext cx="224790" cy="528320"/>
          </a:xfrm>
          <a:prstGeom prst="downArrow">
            <a:avLst/>
          </a:prstGeom>
          <a:solidFill>
            <a:srgbClr val="00206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IN"/>
          </a:p>
        </p:txBody>
      </p:sp>
      <p:sp>
        <p:nvSpPr>
          <p:cNvPr id="43" name="Text Box 2">
            <a:extLst>
              <a:ext uri="{FF2B5EF4-FFF2-40B4-BE49-F238E27FC236}">
                <a16:creationId xmlns:a16="http://schemas.microsoft.com/office/drawing/2014/main" id="{2493F7B8-2EFC-4279-9772-6B77507E2D8D}"/>
              </a:ext>
            </a:extLst>
          </p:cNvPr>
          <p:cNvSpPr txBox="1"/>
          <p:nvPr/>
        </p:nvSpPr>
        <p:spPr>
          <a:xfrm>
            <a:off x="9488712" y="1286758"/>
            <a:ext cx="2591358" cy="1173425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2700000" scaled="1"/>
            <a:tileRect/>
          </a:gradFill>
          <a:ln w="190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b="1" kern="100" dirty="0">
                <a:ln>
                  <a:noFill/>
                </a:ln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Schedule meeting with teaching and</a:t>
            </a:r>
            <a:r>
              <a:rPr lang="en-US" sz="1600" b="1" kern="100" dirty="0">
                <a:ln>
                  <a:noFill/>
                </a:ln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400" b="1" kern="100" dirty="0">
                <a:ln>
                  <a:noFill/>
                </a:ln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non-teaching staff for Planning of Exam Timetable, Pattern of Question Paper and duty allotment before 8 days</a:t>
            </a:r>
            <a:endParaRPr lang="en-IN" sz="1100" kern="1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  <p:sp>
        <p:nvSpPr>
          <p:cNvPr id="44" name="Arrow: Down 43">
            <a:extLst>
              <a:ext uri="{FF2B5EF4-FFF2-40B4-BE49-F238E27FC236}">
                <a16:creationId xmlns:a16="http://schemas.microsoft.com/office/drawing/2014/main" id="{8EC8C159-0474-FBB7-939B-8884DFBE7405}"/>
              </a:ext>
            </a:extLst>
          </p:cNvPr>
          <p:cNvSpPr/>
          <p:nvPr/>
        </p:nvSpPr>
        <p:spPr>
          <a:xfrm>
            <a:off x="1707464" y="3653403"/>
            <a:ext cx="223520" cy="521970"/>
          </a:xfrm>
          <a:prstGeom prst="downArrow">
            <a:avLst/>
          </a:prstGeom>
          <a:solidFill>
            <a:srgbClr val="00206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IN"/>
          </a:p>
        </p:txBody>
      </p:sp>
      <p:sp>
        <p:nvSpPr>
          <p:cNvPr id="45" name="Text Box 2">
            <a:extLst>
              <a:ext uri="{FF2B5EF4-FFF2-40B4-BE49-F238E27FC236}">
                <a16:creationId xmlns:a16="http://schemas.microsoft.com/office/drawing/2014/main" id="{F8484E02-9246-375E-CA08-AB160D37507F}"/>
              </a:ext>
            </a:extLst>
          </p:cNvPr>
          <p:cNvSpPr txBox="1"/>
          <p:nvPr/>
        </p:nvSpPr>
        <p:spPr>
          <a:xfrm>
            <a:off x="9538397" y="2994777"/>
            <a:ext cx="2541673" cy="730376"/>
          </a:xfrm>
          <a:prstGeom prst="rect">
            <a:avLst/>
          </a:prstGeom>
          <a:gradFill flip="none" rotWithShape="1">
            <a:gsLst>
              <a:gs pos="0">
                <a:srgbClr val="9DC3E6">
                  <a:tint val="66000"/>
                  <a:satMod val="160000"/>
                </a:srgbClr>
              </a:gs>
              <a:gs pos="50000">
                <a:srgbClr val="9DC3E6">
                  <a:tint val="44500"/>
                  <a:satMod val="160000"/>
                </a:srgbClr>
              </a:gs>
              <a:gs pos="100000">
                <a:srgbClr val="9DC3E6">
                  <a:tint val="23500"/>
                  <a:satMod val="160000"/>
                </a:srgbClr>
              </a:gs>
            </a:gsLst>
            <a:lin ang="2700000" scaled="1"/>
            <a:tileRect/>
          </a:gradFill>
          <a:ln w="19050">
            <a:solidFill>
              <a:schemeClr val="tx1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b="1" kern="100" dirty="0">
                <a:ln>
                  <a:noFill/>
                </a:ln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Display Timetable, pattern of question paper &amp; Syllabus on notice board </a:t>
            </a:r>
            <a:endParaRPr lang="en-IN" sz="1100" kern="1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  <p:sp>
        <p:nvSpPr>
          <p:cNvPr id="46" name="Arrow: Down 45">
            <a:extLst>
              <a:ext uri="{FF2B5EF4-FFF2-40B4-BE49-F238E27FC236}">
                <a16:creationId xmlns:a16="http://schemas.microsoft.com/office/drawing/2014/main" id="{2E65AD74-306F-9078-01DF-753E4AF4372A}"/>
              </a:ext>
            </a:extLst>
          </p:cNvPr>
          <p:cNvSpPr/>
          <p:nvPr/>
        </p:nvSpPr>
        <p:spPr>
          <a:xfrm rot="5400000">
            <a:off x="9146057" y="3102408"/>
            <a:ext cx="209550" cy="578485"/>
          </a:xfrm>
          <a:prstGeom prst="downArrow">
            <a:avLst/>
          </a:prstGeom>
          <a:solidFill>
            <a:srgbClr val="00206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IN"/>
          </a:p>
        </p:txBody>
      </p:sp>
      <p:sp>
        <p:nvSpPr>
          <p:cNvPr id="47" name="Text Box 2">
            <a:extLst>
              <a:ext uri="{FF2B5EF4-FFF2-40B4-BE49-F238E27FC236}">
                <a16:creationId xmlns:a16="http://schemas.microsoft.com/office/drawing/2014/main" id="{AA06FD23-87E7-896C-0558-25CA3C8D2A31}"/>
              </a:ext>
            </a:extLst>
          </p:cNvPr>
          <p:cNvSpPr txBox="1"/>
          <p:nvPr/>
        </p:nvSpPr>
        <p:spPr>
          <a:xfrm>
            <a:off x="4049342" y="3029462"/>
            <a:ext cx="1969225" cy="695691"/>
          </a:xfrm>
          <a:prstGeom prst="rect">
            <a:avLst/>
          </a:prstGeom>
          <a:gradFill flip="none" rotWithShape="1">
            <a:gsLst>
              <a:gs pos="0">
                <a:srgbClr val="9DC3E6">
                  <a:tint val="66000"/>
                  <a:satMod val="160000"/>
                </a:srgbClr>
              </a:gs>
              <a:gs pos="50000">
                <a:srgbClr val="9DC3E6">
                  <a:tint val="44500"/>
                  <a:satMod val="160000"/>
                </a:srgbClr>
              </a:gs>
              <a:gs pos="100000">
                <a:srgbClr val="9DC3E6">
                  <a:tint val="23500"/>
                  <a:satMod val="160000"/>
                </a:srgbClr>
              </a:gs>
            </a:gsLst>
            <a:lin ang="2700000" scaled="1"/>
            <a:tileRect/>
          </a:gradFill>
          <a:ln w="190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b="1" kern="100" dirty="0">
                <a:ln>
                  <a:noFill/>
                </a:ln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Printout question paper before 30 mins of examination</a:t>
            </a:r>
            <a:endParaRPr lang="en-IN" sz="1100" b="1" kern="1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  <p:sp>
        <p:nvSpPr>
          <p:cNvPr id="49" name="Text Box 2">
            <a:extLst>
              <a:ext uri="{FF2B5EF4-FFF2-40B4-BE49-F238E27FC236}">
                <a16:creationId xmlns:a16="http://schemas.microsoft.com/office/drawing/2014/main" id="{8D1F2F81-881F-ED66-9CF7-DA59DEAE81B0}"/>
              </a:ext>
            </a:extLst>
          </p:cNvPr>
          <p:cNvSpPr txBox="1"/>
          <p:nvPr/>
        </p:nvSpPr>
        <p:spPr>
          <a:xfrm>
            <a:off x="807856" y="4198642"/>
            <a:ext cx="2022735" cy="855575"/>
          </a:xfrm>
          <a:prstGeom prst="rect">
            <a:avLst/>
          </a:prstGeom>
          <a:gradFill flip="none" rotWithShape="1">
            <a:gsLst>
              <a:gs pos="0">
                <a:srgbClr val="9DC3E6">
                  <a:tint val="66000"/>
                  <a:satMod val="160000"/>
                </a:srgbClr>
              </a:gs>
              <a:gs pos="50000">
                <a:srgbClr val="9DC3E6">
                  <a:tint val="44500"/>
                  <a:satMod val="160000"/>
                </a:srgbClr>
              </a:gs>
              <a:gs pos="100000">
                <a:srgbClr val="9DC3E6">
                  <a:tint val="23500"/>
                  <a:satMod val="160000"/>
                </a:srgbClr>
              </a:gs>
            </a:gsLst>
            <a:lin ang="2700000" scaled="1"/>
            <a:tileRect/>
          </a:gradFill>
          <a:ln w="190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b="1" kern="100" dirty="0">
                <a:ln>
                  <a:noFill/>
                </a:ln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Internal Squad visit to examination Hall  (At the time of examination)</a:t>
            </a:r>
            <a:endParaRPr lang="en-IN" sz="1100" kern="1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  <p:sp>
        <p:nvSpPr>
          <p:cNvPr id="50" name="Arrow: Down 49">
            <a:extLst>
              <a:ext uri="{FF2B5EF4-FFF2-40B4-BE49-F238E27FC236}">
                <a16:creationId xmlns:a16="http://schemas.microsoft.com/office/drawing/2014/main" id="{829751B0-6597-D9C1-95B8-021DF8ECD349}"/>
              </a:ext>
            </a:extLst>
          </p:cNvPr>
          <p:cNvSpPr/>
          <p:nvPr/>
        </p:nvSpPr>
        <p:spPr>
          <a:xfrm>
            <a:off x="9798320" y="4983994"/>
            <a:ext cx="223520" cy="521970"/>
          </a:xfrm>
          <a:prstGeom prst="downArrow">
            <a:avLst/>
          </a:prstGeom>
          <a:solidFill>
            <a:srgbClr val="00206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IN"/>
          </a:p>
        </p:txBody>
      </p:sp>
      <p:sp>
        <p:nvSpPr>
          <p:cNvPr id="2" name="Text Box 2">
            <a:extLst>
              <a:ext uri="{FF2B5EF4-FFF2-40B4-BE49-F238E27FC236}">
                <a16:creationId xmlns:a16="http://schemas.microsoft.com/office/drawing/2014/main" id="{C3DE261D-5397-35BA-4550-311733975033}"/>
              </a:ext>
            </a:extLst>
          </p:cNvPr>
          <p:cNvSpPr txBox="1"/>
          <p:nvPr/>
        </p:nvSpPr>
        <p:spPr>
          <a:xfrm>
            <a:off x="6589337" y="2919808"/>
            <a:ext cx="2378290" cy="956871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2700000" scaled="1"/>
            <a:tileRect/>
          </a:gradFill>
          <a:ln w="190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b="1" kern="100" dirty="0">
                <a:ln>
                  <a:noFill/>
                </a:ln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Submit respective subject teacher soft copy of question paper to exam Dept. </a:t>
            </a:r>
            <a:r>
              <a:rPr lang="en-US" sz="1400" b="1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(4 days before)</a:t>
            </a:r>
            <a:r>
              <a:rPr lang="en-US" sz="1400" b="1" kern="100" dirty="0">
                <a:ln>
                  <a:noFill/>
                </a:ln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endParaRPr lang="en-IN" sz="1100" kern="1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  <p:sp>
        <p:nvSpPr>
          <p:cNvPr id="3" name="Arrow: Down 2">
            <a:extLst>
              <a:ext uri="{FF2B5EF4-FFF2-40B4-BE49-F238E27FC236}">
                <a16:creationId xmlns:a16="http://schemas.microsoft.com/office/drawing/2014/main" id="{C268B074-4864-8C51-0476-23FE3779F7D2}"/>
              </a:ext>
            </a:extLst>
          </p:cNvPr>
          <p:cNvSpPr/>
          <p:nvPr/>
        </p:nvSpPr>
        <p:spPr>
          <a:xfrm rot="16200000">
            <a:off x="5701083" y="4385409"/>
            <a:ext cx="209550" cy="578485"/>
          </a:xfrm>
          <a:prstGeom prst="downArrow">
            <a:avLst/>
          </a:prstGeom>
          <a:solidFill>
            <a:srgbClr val="00206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IN"/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947BEA58-734C-8A21-A418-896C418BCF2C}"/>
              </a:ext>
            </a:extLst>
          </p:cNvPr>
          <p:cNvSpPr txBox="1"/>
          <p:nvPr/>
        </p:nvSpPr>
        <p:spPr>
          <a:xfrm>
            <a:off x="414779" y="3049654"/>
            <a:ext cx="3032410" cy="598520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2700000" scaled="1"/>
            <a:tileRect/>
          </a:gradFill>
          <a:ln w="190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b="1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Handover</a:t>
            </a:r>
            <a:r>
              <a:rPr lang="en-US" sz="1400" b="1" kern="100" dirty="0">
                <a:ln>
                  <a:noFill/>
                </a:ln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question paper to Invigilator at the time of examination</a:t>
            </a:r>
            <a:endParaRPr lang="en-IN" sz="1100" kern="1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id="{DB1B731B-706C-EF72-F3ED-3398729C7B4A}"/>
              </a:ext>
            </a:extLst>
          </p:cNvPr>
          <p:cNvSpPr/>
          <p:nvPr/>
        </p:nvSpPr>
        <p:spPr>
          <a:xfrm rot="5400000">
            <a:off x="6192334" y="3064994"/>
            <a:ext cx="209550" cy="578485"/>
          </a:xfrm>
          <a:prstGeom prst="downArrow">
            <a:avLst/>
          </a:prstGeom>
          <a:solidFill>
            <a:srgbClr val="00206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IN"/>
          </a:p>
        </p:txBody>
      </p:sp>
      <p:sp>
        <p:nvSpPr>
          <p:cNvPr id="6" name="Arrow: Down 5">
            <a:extLst>
              <a:ext uri="{FF2B5EF4-FFF2-40B4-BE49-F238E27FC236}">
                <a16:creationId xmlns:a16="http://schemas.microsoft.com/office/drawing/2014/main" id="{172843DD-783E-7002-1BB8-855E6F4111C9}"/>
              </a:ext>
            </a:extLst>
          </p:cNvPr>
          <p:cNvSpPr/>
          <p:nvPr/>
        </p:nvSpPr>
        <p:spPr>
          <a:xfrm rot="16200000">
            <a:off x="3005440" y="4296746"/>
            <a:ext cx="209550" cy="578485"/>
          </a:xfrm>
          <a:prstGeom prst="downArrow">
            <a:avLst/>
          </a:prstGeom>
          <a:solidFill>
            <a:srgbClr val="00206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IN"/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47C0E013-FC2C-37FA-F123-4025755F8D71}"/>
              </a:ext>
            </a:extLst>
          </p:cNvPr>
          <p:cNvSpPr/>
          <p:nvPr/>
        </p:nvSpPr>
        <p:spPr>
          <a:xfrm rot="16200000">
            <a:off x="8404474" y="4385408"/>
            <a:ext cx="209550" cy="578485"/>
          </a:xfrm>
          <a:prstGeom prst="downArrow">
            <a:avLst/>
          </a:prstGeom>
          <a:solidFill>
            <a:srgbClr val="00206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IN"/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2FB31783-0C1A-5F5E-E47D-6657D329CD61}"/>
              </a:ext>
            </a:extLst>
          </p:cNvPr>
          <p:cNvSpPr txBox="1"/>
          <p:nvPr/>
        </p:nvSpPr>
        <p:spPr>
          <a:xfrm>
            <a:off x="3418908" y="4243990"/>
            <a:ext cx="2097707" cy="740004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2700000" scaled="1"/>
            <a:tileRect/>
          </a:gradFill>
          <a:ln w="190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b="1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Handover</a:t>
            </a:r>
            <a:r>
              <a:rPr lang="en-US" sz="1400" b="1" kern="100" dirty="0">
                <a:ln>
                  <a:noFill/>
                </a:ln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question paper to Invigilator at the time of examination</a:t>
            </a:r>
            <a:endParaRPr lang="en-IN" sz="1100" kern="1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  <p:sp>
        <p:nvSpPr>
          <p:cNvPr id="9" name="Text Box 2">
            <a:extLst>
              <a:ext uri="{FF2B5EF4-FFF2-40B4-BE49-F238E27FC236}">
                <a16:creationId xmlns:a16="http://schemas.microsoft.com/office/drawing/2014/main" id="{2F3895B6-4187-CC0F-C842-B39BCCF66D31}"/>
              </a:ext>
            </a:extLst>
          </p:cNvPr>
          <p:cNvSpPr txBox="1"/>
          <p:nvPr/>
        </p:nvSpPr>
        <p:spPr>
          <a:xfrm>
            <a:off x="6104932" y="4472602"/>
            <a:ext cx="2105243" cy="381362"/>
          </a:xfrm>
          <a:prstGeom prst="rect">
            <a:avLst/>
          </a:prstGeom>
          <a:gradFill flip="none" rotWithShape="1">
            <a:gsLst>
              <a:gs pos="0">
                <a:srgbClr val="9DC3E6">
                  <a:tint val="66000"/>
                  <a:satMod val="160000"/>
                </a:srgbClr>
              </a:gs>
              <a:gs pos="50000">
                <a:srgbClr val="9DC3E6">
                  <a:tint val="44500"/>
                  <a:satMod val="160000"/>
                </a:srgbClr>
              </a:gs>
              <a:gs pos="100000">
                <a:srgbClr val="9DC3E6">
                  <a:tint val="23500"/>
                  <a:satMod val="160000"/>
                </a:srgbClr>
              </a:gs>
            </a:gsLst>
            <a:lin ang="2700000" scaled="1"/>
            <a:tileRect/>
          </a:gradFill>
          <a:ln w="190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b="1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Collect the Answer-sheet</a:t>
            </a:r>
            <a:endParaRPr lang="en-IN" sz="1100" kern="1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  <p:sp>
        <p:nvSpPr>
          <p:cNvPr id="11" name="Text Box 2">
            <a:extLst>
              <a:ext uri="{FF2B5EF4-FFF2-40B4-BE49-F238E27FC236}">
                <a16:creationId xmlns:a16="http://schemas.microsoft.com/office/drawing/2014/main" id="{28BF8C2E-12D7-E7BD-94FC-9B8545BD86EF}"/>
              </a:ext>
            </a:extLst>
          </p:cNvPr>
          <p:cNvSpPr txBox="1"/>
          <p:nvPr/>
        </p:nvSpPr>
        <p:spPr>
          <a:xfrm>
            <a:off x="8808323" y="4286815"/>
            <a:ext cx="2203514" cy="697179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2700000" scaled="1"/>
            <a:tileRect/>
          </a:gradFill>
          <a:ln w="190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b="1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Issue Answer-sheet by respective subject teacher for evaluation</a:t>
            </a:r>
            <a:endParaRPr lang="en-IN" sz="1100" kern="1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  <p:sp>
        <p:nvSpPr>
          <p:cNvPr id="14" name="Text Box 2">
            <a:extLst>
              <a:ext uri="{FF2B5EF4-FFF2-40B4-BE49-F238E27FC236}">
                <a16:creationId xmlns:a16="http://schemas.microsoft.com/office/drawing/2014/main" id="{E09BD73D-C7B2-6BE7-2AEE-841CB444CC0D}"/>
              </a:ext>
            </a:extLst>
          </p:cNvPr>
          <p:cNvSpPr txBox="1"/>
          <p:nvPr/>
        </p:nvSpPr>
        <p:spPr>
          <a:xfrm>
            <a:off x="8832985" y="5505964"/>
            <a:ext cx="2203514" cy="730376"/>
          </a:xfrm>
          <a:prstGeom prst="rect">
            <a:avLst/>
          </a:prstGeom>
          <a:gradFill flip="none" rotWithShape="1">
            <a:gsLst>
              <a:gs pos="0">
                <a:srgbClr val="9DC3E6">
                  <a:tint val="66000"/>
                  <a:satMod val="160000"/>
                </a:srgbClr>
              </a:gs>
              <a:gs pos="50000">
                <a:srgbClr val="9DC3E6">
                  <a:tint val="44500"/>
                  <a:satMod val="160000"/>
                </a:srgbClr>
              </a:gs>
              <a:gs pos="100000">
                <a:srgbClr val="9DC3E6">
                  <a:tint val="23500"/>
                  <a:satMod val="160000"/>
                </a:srgbClr>
              </a:gs>
            </a:gsLst>
            <a:lin ang="2700000" scaled="1"/>
            <a:tileRect/>
          </a:gradFill>
          <a:ln w="190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b="1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collect evaluated Answer-sheet from respective subject teacher</a:t>
            </a:r>
            <a:endParaRPr lang="en-IN" sz="1100" kern="1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05A24942-2925-5A7F-EA04-F1725932B8F0}"/>
              </a:ext>
            </a:extLst>
          </p:cNvPr>
          <p:cNvSpPr/>
          <p:nvPr/>
        </p:nvSpPr>
        <p:spPr>
          <a:xfrm rot="16200000">
            <a:off x="9098624" y="1599741"/>
            <a:ext cx="247650" cy="495300"/>
          </a:xfrm>
          <a:prstGeom prst="downArrow">
            <a:avLst/>
          </a:prstGeom>
          <a:solidFill>
            <a:srgbClr val="00206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IN"/>
          </a:p>
        </p:txBody>
      </p:sp>
      <p:sp>
        <p:nvSpPr>
          <p:cNvPr id="15" name="Arrow: Down 14">
            <a:extLst>
              <a:ext uri="{FF2B5EF4-FFF2-40B4-BE49-F238E27FC236}">
                <a16:creationId xmlns:a16="http://schemas.microsoft.com/office/drawing/2014/main" id="{0D541FA2-5356-4BEC-4474-FC1AE8E6A790}"/>
              </a:ext>
            </a:extLst>
          </p:cNvPr>
          <p:cNvSpPr/>
          <p:nvPr/>
        </p:nvSpPr>
        <p:spPr>
          <a:xfrm rot="5400000">
            <a:off x="3652948" y="3103112"/>
            <a:ext cx="210959" cy="578485"/>
          </a:xfrm>
          <a:prstGeom prst="downArrow">
            <a:avLst/>
          </a:prstGeom>
          <a:solidFill>
            <a:srgbClr val="00206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90428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>
            <a:extLst>
              <a:ext uri="{FF2B5EF4-FFF2-40B4-BE49-F238E27FC236}">
                <a16:creationId xmlns:a16="http://schemas.microsoft.com/office/drawing/2014/main" id="{275FA582-30DE-36C7-63B0-9F74C7BE0D65}"/>
              </a:ext>
            </a:extLst>
          </p:cNvPr>
          <p:cNvSpPr txBox="1"/>
          <p:nvPr/>
        </p:nvSpPr>
        <p:spPr>
          <a:xfrm>
            <a:off x="2686638" y="214160"/>
            <a:ext cx="778418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>
                <a:effectLst/>
                <a:latin typeface="Aharoni" panose="02010803020104030203" pitchFamily="2" charset="-79"/>
                <a:ea typeface="Calibri" panose="020F0502020204030204" pitchFamily="34" charset="0"/>
                <a:cs typeface="Times New Roman" panose="02020603050405020304" pitchFamily="18" charset="0"/>
              </a:rPr>
              <a:t>MECHANISM TO DEAL WITH EXAMINATION RELATED GRIEVANCE</a:t>
            </a:r>
            <a:endParaRPr lang="en-IN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9774C92-7AD6-901A-04D8-4B74E74FF11E}"/>
              </a:ext>
            </a:extLst>
          </p:cNvPr>
          <p:cNvSpPr txBox="1"/>
          <p:nvPr/>
        </p:nvSpPr>
        <p:spPr>
          <a:xfrm>
            <a:off x="5146692" y="658115"/>
            <a:ext cx="2052686" cy="3906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College Level</a:t>
            </a:r>
            <a:endParaRPr lang="en-IN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  <p:sp>
        <p:nvSpPr>
          <p:cNvPr id="32" name="Text Box 4">
            <a:extLst>
              <a:ext uri="{FF2B5EF4-FFF2-40B4-BE49-F238E27FC236}">
                <a16:creationId xmlns:a16="http://schemas.microsoft.com/office/drawing/2014/main" id="{555434D2-8BC5-4B65-E81E-38C2A485F161}"/>
              </a:ext>
            </a:extLst>
          </p:cNvPr>
          <p:cNvSpPr txBox="1"/>
          <p:nvPr/>
        </p:nvSpPr>
        <p:spPr>
          <a:xfrm>
            <a:off x="3817856" y="1507638"/>
            <a:ext cx="5005633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Internal Examination or Continuous Assessment Exam and Evaluation</a:t>
            </a:r>
            <a:endParaRPr lang="en-IN" sz="1100" dirty="0">
              <a:effectLst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  <p:sp>
        <p:nvSpPr>
          <p:cNvPr id="33" name="Down Arrow 5">
            <a:extLst>
              <a:ext uri="{FF2B5EF4-FFF2-40B4-BE49-F238E27FC236}">
                <a16:creationId xmlns:a16="http://schemas.microsoft.com/office/drawing/2014/main" id="{EB4C6650-E723-AF90-889C-68096458AB92}"/>
              </a:ext>
            </a:extLst>
          </p:cNvPr>
          <p:cNvSpPr/>
          <p:nvPr/>
        </p:nvSpPr>
        <p:spPr>
          <a:xfrm>
            <a:off x="6173035" y="1879468"/>
            <a:ext cx="293754" cy="448954"/>
          </a:xfrm>
          <a:prstGeom prst="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IN"/>
          </a:p>
        </p:txBody>
      </p:sp>
      <p:sp>
        <p:nvSpPr>
          <p:cNvPr id="34" name="Text Box 12">
            <a:extLst>
              <a:ext uri="{FF2B5EF4-FFF2-40B4-BE49-F238E27FC236}">
                <a16:creationId xmlns:a16="http://schemas.microsoft.com/office/drawing/2014/main" id="{A7F025CD-59EA-FE99-C8A0-876B6A6ACB45}"/>
              </a:ext>
            </a:extLst>
          </p:cNvPr>
          <p:cNvSpPr txBox="1"/>
          <p:nvPr/>
        </p:nvSpPr>
        <p:spPr>
          <a:xfrm>
            <a:off x="4562573" y="2353554"/>
            <a:ext cx="3515939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200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Marks Display to Student</a:t>
            </a:r>
            <a:endParaRPr lang="en-IN" sz="1100">
              <a:effectLst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  <p:sp>
        <p:nvSpPr>
          <p:cNvPr id="35" name="Down Arrow 5">
            <a:extLst>
              <a:ext uri="{FF2B5EF4-FFF2-40B4-BE49-F238E27FC236}">
                <a16:creationId xmlns:a16="http://schemas.microsoft.com/office/drawing/2014/main" id="{8F56BA90-E1DB-04CB-CDDE-4FD25CD02D2B}"/>
              </a:ext>
            </a:extLst>
          </p:cNvPr>
          <p:cNvSpPr/>
          <p:nvPr/>
        </p:nvSpPr>
        <p:spPr>
          <a:xfrm>
            <a:off x="6180302" y="2722886"/>
            <a:ext cx="293754" cy="448954"/>
          </a:xfrm>
          <a:prstGeom prst="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IN"/>
          </a:p>
        </p:txBody>
      </p:sp>
      <p:sp>
        <p:nvSpPr>
          <p:cNvPr id="36" name="Down Arrow 5">
            <a:extLst>
              <a:ext uri="{FF2B5EF4-FFF2-40B4-BE49-F238E27FC236}">
                <a16:creationId xmlns:a16="http://schemas.microsoft.com/office/drawing/2014/main" id="{D407ACEE-81B0-00EA-F384-800EAF80B3EF}"/>
              </a:ext>
            </a:extLst>
          </p:cNvPr>
          <p:cNvSpPr/>
          <p:nvPr/>
        </p:nvSpPr>
        <p:spPr>
          <a:xfrm>
            <a:off x="6201201" y="3541172"/>
            <a:ext cx="293754" cy="448954"/>
          </a:xfrm>
          <a:prstGeom prst="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IN"/>
          </a:p>
        </p:txBody>
      </p:sp>
      <p:sp>
        <p:nvSpPr>
          <p:cNvPr id="37" name="Text Box 13">
            <a:extLst>
              <a:ext uri="{FF2B5EF4-FFF2-40B4-BE49-F238E27FC236}">
                <a16:creationId xmlns:a16="http://schemas.microsoft.com/office/drawing/2014/main" id="{71E9E7DF-6D05-E969-FA4B-9B4D8659AB46}"/>
              </a:ext>
            </a:extLst>
          </p:cNvPr>
          <p:cNvSpPr txBox="1"/>
          <p:nvPr/>
        </p:nvSpPr>
        <p:spPr>
          <a:xfrm>
            <a:off x="4590109" y="3171841"/>
            <a:ext cx="3515939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Grievances raised by students to respective teacher</a:t>
            </a:r>
            <a:endParaRPr lang="en-IN" sz="1100" dirty="0">
              <a:effectLst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  <p:sp>
        <p:nvSpPr>
          <p:cNvPr id="38" name="Right Arrow 17">
            <a:extLst>
              <a:ext uri="{FF2B5EF4-FFF2-40B4-BE49-F238E27FC236}">
                <a16:creationId xmlns:a16="http://schemas.microsoft.com/office/drawing/2014/main" id="{58BF71C7-8CD7-10CB-D5DB-3CA421977C1D}"/>
              </a:ext>
            </a:extLst>
          </p:cNvPr>
          <p:cNvSpPr/>
          <p:nvPr/>
        </p:nvSpPr>
        <p:spPr>
          <a:xfrm>
            <a:off x="8106048" y="3223157"/>
            <a:ext cx="514350" cy="2667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IN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B21E6D34-161E-5705-6B56-A9DB34ACC3E7}"/>
              </a:ext>
            </a:extLst>
          </p:cNvPr>
          <p:cNvSpPr/>
          <p:nvPr/>
        </p:nvSpPr>
        <p:spPr>
          <a:xfrm>
            <a:off x="8620398" y="3048788"/>
            <a:ext cx="1333500" cy="6096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IN"/>
          </a:p>
        </p:txBody>
      </p:sp>
      <p:sp>
        <p:nvSpPr>
          <p:cNvPr id="40" name="Text Box 15">
            <a:extLst>
              <a:ext uri="{FF2B5EF4-FFF2-40B4-BE49-F238E27FC236}">
                <a16:creationId xmlns:a16="http://schemas.microsoft.com/office/drawing/2014/main" id="{17DBA4E7-EA52-AC3F-FFB2-F91086EB8FB0}"/>
              </a:ext>
            </a:extLst>
          </p:cNvPr>
          <p:cNvSpPr txBox="1"/>
          <p:nvPr/>
        </p:nvSpPr>
        <p:spPr>
          <a:xfrm>
            <a:off x="8896623" y="3201188"/>
            <a:ext cx="704850" cy="2762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200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Solved</a:t>
            </a:r>
            <a:endParaRPr lang="en-IN" sz="1100">
              <a:effectLst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  <p:sp>
        <p:nvSpPr>
          <p:cNvPr id="41" name="Text Box 18">
            <a:extLst>
              <a:ext uri="{FF2B5EF4-FFF2-40B4-BE49-F238E27FC236}">
                <a16:creationId xmlns:a16="http://schemas.microsoft.com/office/drawing/2014/main" id="{FD68AB19-519E-0FA3-8FE9-625F352E6616}"/>
              </a:ext>
            </a:extLst>
          </p:cNvPr>
          <p:cNvSpPr txBox="1"/>
          <p:nvPr/>
        </p:nvSpPr>
        <p:spPr>
          <a:xfrm>
            <a:off x="4590109" y="4018286"/>
            <a:ext cx="3569186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Grievances cases addressed to Exam Department</a:t>
            </a:r>
            <a:endParaRPr lang="en-IN" sz="1100" dirty="0">
              <a:effectLst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  <p:sp>
        <p:nvSpPr>
          <p:cNvPr id="44" name="Right Arrow 17">
            <a:extLst>
              <a:ext uri="{FF2B5EF4-FFF2-40B4-BE49-F238E27FC236}">
                <a16:creationId xmlns:a16="http://schemas.microsoft.com/office/drawing/2014/main" id="{0761969C-E360-B0DC-0899-D02AA21A55C4}"/>
              </a:ext>
            </a:extLst>
          </p:cNvPr>
          <p:cNvSpPr/>
          <p:nvPr/>
        </p:nvSpPr>
        <p:spPr>
          <a:xfrm>
            <a:off x="8152596" y="4085737"/>
            <a:ext cx="514350" cy="2667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IN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193539FD-33E5-BDD4-A12B-D9A218559F6B}"/>
              </a:ext>
            </a:extLst>
          </p:cNvPr>
          <p:cNvSpPr/>
          <p:nvPr/>
        </p:nvSpPr>
        <p:spPr>
          <a:xfrm>
            <a:off x="8672069" y="3916056"/>
            <a:ext cx="1333500" cy="6096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IN"/>
          </a:p>
        </p:txBody>
      </p:sp>
      <p:sp>
        <p:nvSpPr>
          <p:cNvPr id="46" name="Text Box 21">
            <a:extLst>
              <a:ext uri="{FF2B5EF4-FFF2-40B4-BE49-F238E27FC236}">
                <a16:creationId xmlns:a16="http://schemas.microsoft.com/office/drawing/2014/main" id="{8256C789-E5A0-EBAC-8889-6231CB9F6D2C}"/>
              </a:ext>
            </a:extLst>
          </p:cNvPr>
          <p:cNvSpPr txBox="1"/>
          <p:nvPr/>
        </p:nvSpPr>
        <p:spPr>
          <a:xfrm>
            <a:off x="8983219" y="4077981"/>
            <a:ext cx="704850" cy="2762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200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Solved</a:t>
            </a:r>
            <a:endParaRPr lang="en-IN" sz="1100">
              <a:effectLst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  <p:sp>
        <p:nvSpPr>
          <p:cNvPr id="47" name="Down Arrow 5">
            <a:extLst>
              <a:ext uri="{FF2B5EF4-FFF2-40B4-BE49-F238E27FC236}">
                <a16:creationId xmlns:a16="http://schemas.microsoft.com/office/drawing/2014/main" id="{AB41DC49-5BD5-A811-2694-2E4197C68AF0}"/>
              </a:ext>
            </a:extLst>
          </p:cNvPr>
          <p:cNvSpPr/>
          <p:nvPr/>
        </p:nvSpPr>
        <p:spPr>
          <a:xfrm>
            <a:off x="6201201" y="4387788"/>
            <a:ext cx="293754" cy="448954"/>
          </a:xfrm>
          <a:prstGeom prst="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IN"/>
          </a:p>
        </p:txBody>
      </p:sp>
      <p:sp>
        <p:nvSpPr>
          <p:cNvPr id="48" name="Text Box 25">
            <a:extLst>
              <a:ext uri="{FF2B5EF4-FFF2-40B4-BE49-F238E27FC236}">
                <a16:creationId xmlns:a16="http://schemas.microsoft.com/office/drawing/2014/main" id="{ED6CD3DE-4C2D-E7E6-D7AD-4E0D30E8D81D}"/>
              </a:ext>
            </a:extLst>
          </p:cNvPr>
          <p:cNvSpPr txBox="1"/>
          <p:nvPr/>
        </p:nvSpPr>
        <p:spPr>
          <a:xfrm>
            <a:off x="4590109" y="4864731"/>
            <a:ext cx="3562487" cy="56511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200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Grievances cases addressed to Principal and Grievance Redressal committee</a:t>
            </a:r>
            <a:endParaRPr lang="en-IN" sz="1100">
              <a:effectLst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9F073CF3-2BA9-34BF-AE0D-55B5F0FEF59F}"/>
              </a:ext>
            </a:extLst>
          </p:cNvPr>
          <p:cNvSpPr/>
          <p:nvPr/>
        </p:nvSpPr>
        <p:spPr>
          <a:xfrm>
            <a:off x="4935772" y="5876824"/>
            <a:ext cx="2886075" cy="609600"/>
          </a:xfrm>
          <a:prstGeom prst="ellipse">
            <a:avLst/>
          </a:prstGeom>
          <a:solidFill>
            <a:srgbClr val="00B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IN"/>
          </a:p>
        </p:txBody>
      </p:sp>
      <p:sp>
        <p:nvSpPr>
          <p:cNvPr id="50" name="Text Box 26">
            <a:extLst>
              <a:ext uri="{FF2B5EF4-FFF2-40B4-BE49-F238E27FC236}">
                <a16:creationId xmlns:a16="http://schemas.microsoft.com/office/drawing/2014/main" id="{E1698C75-FC98-8353-0A06-718D550EB358}"/>
              </a:ext>
            </a:extLst>
          </p:cNvPr>
          <p:cNvSpPr txBox="1"/>
          <p:nvPr/>
        </p:nvSpPr>
        <p:spPr>
          <a:xfrm>
            <a:off x="5383447" y="6019895"/>
            <a:ext cx="2171700" cy="304800"/>
          </a:xfrm>
          <a:prstGeom prst="rect">
            <a:avLst/>
          </a:prstGeom>
          <a:solidFill>
            <a:srgbClr val="00B050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Grievance is Redressed</a:t>
            </a:r>
            <a:endParaRPr lang="en-IN" sz="1100" dirty="0">
              <a:effectLst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  <p:sp>
        <p:nvSpPr>
          <p:cNvPr id="51" name="Down Arrow 5">
            <a:extLst>
              <a:ext uri="{FF2B5EF4-FFF2-40B4-BE49-F238E27FC236}">
                <a16:creationId xmlns:a16="http://schemas.microsoft.com/office/drawing/2014/main" id="{C6266159-0949-0967-1E9A-D9DC6A4DA296}"/>
              </a:ext>
            </a:extLst>
          </p:cNvPr>
          <p:cNvSpPr/>
          <p:nvPr/>
        </p:nvSpPr>
        <p:spPr>
          <a:xfrm>
            <a:off x="6224475" y="5435188"/>
            <a:ext cx="293754" cy="448954"/>
          </a:xfrm>
          <a:prstGeom prst="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16952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>
            <a:extLst>
              <a:ext uri="{FF2B5EF4-FFF2-40B4-BE49-F238E27FC236}">
                <a16:creationId xmlns:a16="http://schemas.microsoft.com/office/drawing/2014/main" id="{50C6CB96-1227-CA17-1FCE-4F410B668B4C}"/>
              </a:ext>
            </a:extLst>
          </p:cNvPr>
          <p:cNvSpPr txBox="1"/>
          <p:nvPr/>
        </p:nvSpPr>
        <p:spPr>
          <a:xfrm>
            <a:off x="2253007" y="291343"/>
            <a:ext cx="7953866" cy="3996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algn="ctr">
              <a:lnSpc>
                <a:spcPct val="115000"/>
              </a:lnSpc>
              <a:spcAft>
                <a:spcPts val="1000"/>
              </a:spcAft>
            </a:pPr>
            <a:r>
              <a:rPr lang="en-US" sz="1800" b="1" dirty="0">
                <a:effectLst/>
                <a:latin typeface="Aharoni" panose="02010803020104030203" pitchFamily="2" charset="-79"/>
                <a:ea typeface="Calibri" panose="020F0502020204030204" pitchFamily="34" charset="0"/>
                <a:cs typeface="Times New Roman" panose="02020603050405020304" pitchFamily="18" charset="0"/>
              </a:rPr>
              <a:t>MECHANISM TO DEAL WITH EXAMINATION RELATED GRIEVANCE</a:t>
            </a:r>
            <a:endParaRPr lang="en-IN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55536EB-BF37-AED9-462D-34F8AFC88FBE}"/>
              </a:ext>
            </a:extLst>
          </p:cNvPr>
          <p:cNvSpPr txBox="1"/>
          <p:nvPr/>
        </p:nvSpPr>
        <p:spPr>
          <a:xfrm>
            <a:off x="5099902" y="879543"/>
            <a:ext cx="2260076" cy="3906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University Level</a:t>
            </a:r>
            <a:endParaRPr lang="en-IN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  <p:sp>
        <p:nvSpPr>
          <p:cNvPr id="32" name="Text Box 1561576059">
            <a:extLst>
              <a:ext uri="{FF2B5EF4-FFF2-40B4-BE49-F238E27FC236}">
                <a16:creationId xmlns:a16="http://schemas.microsoft.com/office/drawing/2014/main" id="{A505B9A9-7BF1-F423-50E0-41A03DD1CA3D}"/>
              </a:ext>
            </a:extLst>
          </p:cNvPr>
          <p:cNvSpPr txBox="1"/>
          <p:nvPr/>
        </p:nvSpPr>
        <p:spPr>
          <a:xfrm>
            <a:off x="3308202" y="1764158"/>
            <a:ext cx="5843476" cy="33877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200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External Examination (Exam form, Eligibility, Name) or Photocopy &amp; Reevaluation</a:t>
            </a:r>
            <a:endParaRPr lang="en-IN" sz="1100">
              <a:effectLst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  <p:sp>
        <p:nvSpPr>
          <p:cNvPr id="33" name="Down Arrow 5">
            <a:extLst>
              <a:ext uri="{FF2B5EF4-FFF2-40B4-BE49-F238E27FC236}">
                <a16:creationId xmlns:a16="http://schemas.microsoft.com/office/drawing/2014/main" id="{9B5AD215-C599-9C51-415E-072D0900D5FE}"/>
              </a:ext>
            </a:extLst>
          </p:cNvPr>
          <p:cNvSpPr/>
          <p:nvPr/>
        </p:nvSpPr>
        <p:spPr>
          <a:xfrm>
            <a:off x="6179664" y="2102930"/>
            <a:ext cx="295275" cy="422910"/>
          </a:xfrm>
          <a:prstGeom prst="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IN"/>
          </a:p>
        </p:txBody>
      </p:sp>
      <p:sp>
        <p:nvSpPr>
          <p:cNvPr id="34" name="Text Box 1226472668">
            <a:extLst>
              <a:ext uri="{FF2B5EF4-FFF2-40B4-BE49-F238E27FC236}">
                <a16:creationId xmlns:a16="http://schemas.microsoft.com/office/drawing/2014/main" id="{94457A4D-8B68-FEE5-53E9-4CC9EFD26023}"/>
              </a:ext>
            </a:extLst>
          </p:cNvPr>
          <p:cNvSpPr txBox="1"/>
          <p:nvPr/>
        </p:nvSpPr>
        <p:spPr>
          <a:xfrm>
            <a:off x="4072379" y="2528429"/>
            <a:ext cx="4501695" cy="3996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N" sz="1200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External Examination (technical issue Related to evaluation)</a:t>
            </a:r>
            <a:endParaRPr lang="en-IN" sz="1100">
              <a:effectLst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  <p:sp>
        <p:nvSpPr>
          <p:cNvPr id="35" name="Down Arrow 5">
            <a:extLst>
              <a:ext uri="{FF2B5EF4-FFF2-40B4-BE49-F238E27FC236}">
                <a16:creationId xmlns:a16="http://schemas.microsoft.com/office/drawing/2014/main" id="{677673A7-BE8B-3363-DDED-EDEA3A75F1BA}"/>
              </a:ext>
            </a:extLst>
          </p:cNvPr>
          <p:cNvSpPr/>
          <p:nvPr/>
        </p:nvSpPr>
        <p:spPr>
          <a:xfrm>
            <a:off x="6200384" y="2928091"/>
            <a:ext cx="295275" cy="422910"/>
          </a:xfrm>
          <a:prstGeom prst="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IN"/>
          </a:p>
        </p:txBody>
      </p:sp>
      <p:sp>
        <p:nvSpPr>
          <p:cNvPr id="36" name="Text Box 1544306398">
            <a:extLst>
              <a:ext uri="{FF2B5EF4-FFF2-40B4-BE49-F238E27FC236}">
                <a16:creationId xmlns:a16="http://schemas.microsoft.com/office/drawing/2014/main" id="{9A189813-BA8C-3312-CB96-2ED58DBFBCEC}"/>
              </a:ext>
            </a:extLst>
          </p:cNvPr>
          <p:cNvSpPr txBox="1"/>
          <p:nvPr/>
        </p:nvSpPr>
        <p:spPr>
          <a:xfrm>
            <a:off x="4788818" y="3351001"/>
            <a:ext cx="3167405" cy="31602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Grievances raised by students to  S &amp; T</a:t>
            </a:r>
            <a:endParaRPr lang="en-IN" sz="1100" dirty="0">
              <a:effectLst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D2E5D0A3-4489-9906-6C53-B6B41A504B4A}"/>
              </a:ext>
            </a:extLst>
          </p:cNvPr>
          <p:cNvSpPr/>
          <p:nvPr/>
        </p:nvSpPr>
        <p:spPr>
          <a:xfrm>
            <a:off x="8371002" y="3209829"/>
            <a:ext cx="1333500" cy="609600"/>
          </a:xfrm>
          <a:prstGeom prst="ellipse">
            <a:avLst/>
          </a:prstGeom>
          <a:solidFill>
            <a:schemeClr val="bg2">
              <a:lumMod val="7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IN"/>
          </a:p>
        </p:txBody>
      </p:sp>
      <p:sp>
        <p:nvSpPr>
          <p:cNvPr id="38" name="Text Box 1470122237">
            <a:extLst>
              <a:ext uri="{FF2B5EF4-FFF2-40B4-BE49-F238E27FC236}">
                <a16:creationId xmlns:a16="http://schemas.microsoft.com/office/drawing/2014/main" id="{CFA96B62-990F-1E6E-1851-E7489072BF7C}"/>
              </a:ext>
            </a:extLst>
          </p:cNvPr>
          <p:cNvSpPr txBox="1"/>
          <p:nvPr/>
        </p:nvSpPr>
        <p:spPr>
          <a:xfrm>
            <a:off x="8574074" y="3351001"/>
            <a:ext cx="965852" cy="316029"/>
          </a:xfrm>
          <a:prstGeom prst="rect">
            <a:avLst/>
          </a:prstGeom>
          <a:solidFill>
            <a:schemeClr val="bg2">
              <a:lumMod val="75000"/>
            </a:schemeClr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Solved</a:t>
            </a:r>
            <a:endParaRPr lang="en-IN" sz="1100" dirty="0">
              <a:effectLst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  <p:sp>
        <p:nvSpPr>
          <p:cNvPr id="39" name="Right Arrow 17">
            <a:extLst>
              <a:ext uri="{FF2B5EF4-FFF2-40B4-BE49-F238E27FC236}">
                <a16:creationId xmlns:a16="http://schemas.microsoft.com/office/drawing/2014/main" id="{C7B5BFDD-A278-7144-D1E1-79FF1388449C}"/>
              </a:ext>
            </a:extLst>
          </p:cNvPr>
          <p:cNvSpPr/>
          <p:nvPr/>
        </p:nvSpPr>
        <p:spPr>
          <a:xfrm>
            <a:off x="7976299" y="3399152"/>
            <a:ext cx="394703" cy="1830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IN"/>
          </a:p>
        </p:txBody>
      </p:sp>
      <p:sp>
        <p:nvSpPr>
          <p:cNvPr id="40" name="Down Arrow 5">
            <a:extLst>
              <a:ext uri="{FF2B5EF4-FFF2-40B4-BE49-F238E27FC236}">
                <a16:creationId xmlns:a16="http://schemas.microsoft.com/office/drawing/2014/main" id="{EED5E6FA-A8B2-8EAE-15B6-60435A893D4E}"/>
              </a:ext>
            </a:extLst>
          </p:cNvPr>
          <p:cNvSpPr/>
          <p:nvPr/>
        </p:nvSpPr>
        <p:spPr>
          <a:xfrm>
            <a:off x="6222137" y="3667030"/>
            <a:ext cx="295275" cy="422910"/>
          </a:xfrm>
          <a:prstGeom prst="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IN"/>
          </a:p>
        </p:txBody>
      </p:sp>
      <p:sp>
        <p:nvSpPr>
          <p:cNvPr id="41" name="Text Box 1864978506">
            <a:extLst>
              <a:ext uri="{FF2B5EF4-FFF2-40B4-BE49-F238E27FC236}">
                <a16:creationId xmlns:a16="http://schemas.microsoft.com/office/drawing/2014/main" id="{563F7048-D4E6-7D27-7CB1-B023D73AB182}"/>
              </a:ext>
            </a:extLst>
          </p:cNvPr>
          <p:cNvSpPr txBox="1"/>
          <p:nvPr/>
        </p:nvSpPr>
        <p:spPr>
          <a:xfrm>
            <a:off x="4458881" y="4108794"/>
            <a:ext cx="3799001" cy="39966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200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Grievances cases addressed to SPPU Exam Department</a:t>
            </a:r>
            <a:endParaRPr lang="en-IN" sz="1100">
              <a:effectLst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936E60D2-E7F8-928A-FCED-481980FC4594}"/>
              </a:ext>
            </a:extLst>
          </p:cNvPr>
          <p:cNvSpPr/>
          <p:nvPr/>
        </p:nvSpPr>
        <p:spPr>
          <a:xfrm>
            <a:off x="8674225" y="4022108"/>
            <a:ext cx="1333500" cy="609600"/>
          </a:xfrm>
          <a:prstGeom prst="ellipse">
            <a:avLst/>
          </a:prstGeom>
          <a:solidFill>
            <a:schemeClr val="bg2">
              <a:lumMod val="7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IN"/>
          </a:p>
        </p:txBody>
      </p:sp>
      <p:sp>
        <p:nvSpPr>
          <p:cNvPr id="43" name="Text Box 1470122237">
            <a:extLst>
              <a:ext uri="{FF2B5EF4-FFF2-40B4-BE49-F238E27FC236}">
                <a16:creationId xmlns:a16="http://schemas.microsoft.com/office/drawing/2014/main" id="{190441C1-2975-12CE-D353-BAEE2C9FCEF5}"/>
              </a:ext>
            </a:extLst>
          </p:cNvPr>
          <p:cNvSpPr txBox="1"/>
          <p:nvPr/>
        </p:nvSpPr>
        <p:spPr>
          <a:xfrm>
            <a:off x="8877297" y="4163280"/>
            <a:ext cx="965852" cy="316029"/>
          </a:xfrm>
          <a:prstGeom prst="rect">
            <a:avLst/>
          </a:prstGeom>
          <a:solidFill>
            <a:schemeClr val="bg2">
              <a:lumMod val="75000"/>
            </a:schemeClr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Solved</a:t>
            </a:r>
            <a:endParaRPr lang="en-IN" sz="1100" dirty="0">
              <a:effectLst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  <p:sp>
        <p:nvSpPr>
          <p:cNvPr id="44" name="Right Arrow 17">
            <a:extLst>
              <a:ext uri="{FF2B5EF4-FFF2-40B4-BE49-F238E27FC236}">
                <a16:creationId xmlns:a16="http://schemas.microsoft.com/office/drawing/2014/main" id="{AC98E42C-8DB8-9C2B-516C-7E6C90A694CC}"/>
              </a:ext>
            </a:extLst>
          </p:cNvPr>
          <p:cNvSpPr/>
          <p:nvPr/>
        </p:nvSpPr>
        <p:spPr>
          <a:xfrm>
            <a:off x="8279522" y="4211431"/>
            <a:ext cx="394703" cy="1830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IN"/>
          </a:p>
        </p:txBody>
      </p:sp>
      <p:sp>
        <p:nvSpPr>
          <p:cNvPr id="47" name="Down Arrow 5">
            <a:extLst>
              <a:ext uri="{FF2B5EF4-FFF2-40B4-BE49-F238E27FC236}">
                <a16:creationId xmlns:a16="http://schemas.microsoft.com/office/drawing/2014/main" id="{B9910C1A-9333-93D9-5B11-C8C4BE070503}"/>
              </a:ext>
            </a:extLst>
          </p:cNvPr>
          <p:cNvSpPr/>
          <p:nvPr/>
        </p:nvSpPr>
        <p:spPr>
          <a:xfrm>
            <a:off x="6229940" y="4503107"/>
            <a:ext cx="295275" cy="422910"/>
          </a:xfrm>
          <a:prstGeom prst="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IN"/>
          </a:p>
        </p:txBody>
      </p:sp>
      <p:sp>
        <p:nvSpPr>
          <p:cNvPr id="48" name="Text Box 70353242">
            <a:extLst>
              <a:ext uri="{FF2B5EF4-FFF2-40B4-BE49-F238E27FC236}">
                <a16:creationId xmlns:a16="http://schemas.microsoft.com/office/drawing/2014/main" id="{BE327665-3BFA-3206-85C0-B04576636B5E}"/>
              </a:ext>
            </a:extLst>
          </p:cNvPr>
          <p:cNvSpPr txBox="1"/>
          <p:nvPr/>
        </p:nvSpPr>
        <p:spPr>
          <a:xfrm>
            <a:off x="4326904" y="4945508"/>
            <a:ext cx="4247170" cy="50318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Grievances cases addressed to Board of Director of Exam Department</a:t>
            </a:r>
            <a:endParaRPr lang="en-IN" sz="1100" dirty="0">
              <a:effectLst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  <p:sp>
        <p:nvSpPr>
          <p:cNvPr id="51" name="Down Arrow 5">
            <a:extLst>
              <a:ext uri="{FF2B5EF4-FFF2-40B4-BE49-F238E27FC236}">
                <a16:creationId xmlns:a16="http://schemas.microsoft.com/office/drawing/2014/main" id="{826A0ACF-AD54-4ED9-4A20-6133F5C9A807}"/>
              </a:ext>
            </a:extLst>
          </p:cNvPr>
          <p:cNvSpPr/>
          <p:nvPr/>
        </p:nvSpPr>
        <p:spPr>
          <a:xfrm>
            <a:off x="6230531" y="5448696"/>
            <a:ext cx="295275" cy="422910"/>
          </a:xfrm>
          <a:prstGeom prst="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IN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4B088152-1FC2-F2F1-8D9C-C3A20DCCC6CC}"/>
              </a:ext>
            </a:extLst>
          </p:cNvPr>
          <p:cNvSpPr/>
          <p:nvPr/>
        </p:nvSpPr>
        <p:spPr>
          <a:xfrm>
            <a:off x="4934539" y="5901709"/>
            <a:ext cx="2886075" cy="609600"/>
          </a:xfrm>
          <a:prstGeom prst="ellipse">
            <a:avLst/>
          </a:prstGeom>
          <a:solidFill>
            <a:schemeClr val="accent4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IN"/>
          </a:p>
        </p:txBody>
      </p:sp>
      <p:sp>
        <p:nvSpPr>
          <p:cNvPr id="53" name="Text Box 1226600455">
            <a:extLst>
              <a:ext uri="{FF2B5EF4-FFF2-40B4-BE49-F238E27FC236}">
                <a16:creationId xmlns:a16="http://schemas.microsoft.com/office/drawing/2014/main" id="{A921436C-297F-69AA-997D-D88FE019A362}"/>
              </a:ext>
            </a:extLst>
          </p:cNvPr>
          <p:cNvSpPr txBox="1"/>
          <p:nvPr/>
        </p:nvSpPr>
        <p:spPr>
          <a:xfrm>
            <a:off x="5353247" y="6040501"/>
            <a:ext cx="2171700" cy="304800"/>
          </a:xfrm>
          <a:prstGeom prst="rect">
            <a:avLst/>
          </a:prstGeom>
          <a:solidFill>
            <a:schemeClr val="accent4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Grievance is Redressed</a:t>
            </a:r>
            <a:endParaRPr lang="en-IN" sz="1100" dirty="0">
              <a:effectLst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0903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05DA434-9F2E-C5C4-5395-E30012B988A9}"/>
              </a:ext>
            </a:extLst>
          </p:cNvPr>
          <p:cNvSpPr txBox="1"/>
          <p:nvPr/>
        </p:nvSpPr>
        <p:spPr>
          <a:xfrm>
            <a:off x="1989059" y="150126"/>
            <a:ext cx="8248454" cy="6738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algn="ctr">
              <a:lnSpc>
                <a:spcPct val="115000"/>
              </a:lnSpc>
            </a:pPr>
            <a:r>
              <a:rPr lang="en-US" sz="1600" b="1" dirty="0">
                <a:effectLst/>
                <a:latin typeface="Aharoni" panose="02010803020104030203" pitchFamily="2" charset="-79"/>
                <a:ea typeface="Calibri" panose="020F0502020204030204" pitchFamily="34" charset="0"/>
                <a:cs typeface="Times New Roman" panose="02020603050405020304" pitchFamily="18" charset="0"/>
              </a:rPr>
              <a:t>MECHANISM TO DEAL WITH EXAMINATION RELATED GRIEVANCE </a:t>
            </a:r>
            <a:endParaRPr lang="en-IN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                         College Level (For Faculty Member)</a:t>
            </a:r>
            <a:endParaRPr lang="en-IN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  <p:sp>
        <p:nvSpPr>
          <p:cNvPr id="4" name="Text Box 48">
            <a:extLst>
              <a:ext uri="{FF2B5EF4-FFF2-40B4-BE49-F238E27FC236}">
                <a16:creationId xmlns:a16="http://schemas.microsoft.com/office/drawing/2014/main" id="{EFF308BA-824A-DB0B-1D64-ECBA68F8DBEC}"/>
              </a:ext>
            </a:extLst>
          </p:cNvPr>
          <p:cNvSpPr txBox="1"/>
          <p:nvPr/>
        </p:nvSpPr>
        <p:spPr>
          <a:xfrm>
            <a:off x="3516198" y="1285185"/>
            <a:ext cx="6400802" cy="570161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Internal or External Examination (Junior Supervisor/ Invigilator duty/ question paper related/ Practical Exam Related Difficulties)</a:t>
            </a:r>
            <a:endParaRPr lang="en-IN" sz="1100" dirty="0">
              <a:effectLst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  <p:sp>
        <p:nvSpPr>
          <p:cNvPr id="5" name="Down Arrow 5">
            <a:extLst>
              <a:ext uri="{FF2B5EF4-FFF2-40B4-BE49-F238E27FC236}">
                <a16:creationId xmlns:a16="http://schemas.microsoft.com/office/drawing/2014/main" id="{D78AE9CC-B461-43A4-0F1B-47EDCDDA751E}"/>
              </a:ext>
            </a:extLst>
          </p:cNvPr>
          <p:cNvSpPr/>
          <p:nvPr/>
        </p:nvSpPr>
        <p:spPr>
          <a:xfrm>
            <a:off x="6097411" y="1867535"/>
            <a:ext cx="295275" cy="628650"/>
          </a:xfrm>
          <a:prstGeom prst="down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IN"/>
          </a:p>
        </p:txBody>
      </p:sp>
      <p:sp>
        <p:nvSpPr>
          <p:cNvPr id="6" name="Text Box 44">
            <a:extLst>
              <a:ext uri="{FF2B5EF4-FFF2-40B4-BE49-F238E27FC236}">
                <a16:creationId xmlns:a16="http://schemas.microsoft.com/office/drawing/2014/main" id="{9358DFEB-F283-1E70-026F-A65B9CE15D68}"/>
              </a:ext>
            </a:extLst>
          </p:cNvPr>
          <p:cNvSpPr txBox="1"/>
          <p:nvPr/>
        </p:nvSpPr>
        <p:spPr>
          <a:xfrm>
            <a:off x="4600903" y="2517276"/>
            <a:ext cx="3288289" cy="41377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N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Senior Supervisor / Head of Department </a:t>
            </a:r>
            <a:endParaRPr lang="en-IN" sz="1100" dirty="0">
              <a:effectLst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  <p:sp>
        <p:nvSpPr>
          <p:cNvPr id="7" name="Down Arrow 7">
            <a:extLst>
              <a:ext uri="{FF2B5EF4-FFF2-40B4-BE49-F238E27FC236}">
                <a16:creationId xmlns:a16="http://schemas.microsoft.com/office/drawing/2014/main" id="{F9A5C3A0-DA3F-A408-E1D3-1F42D0722B5B}"/>
              </a:ext>
            </a:extLst>
          </p:cNvPr>
          <p:cNvSpPr/>
          <p:nvPr/>
        </p:nvSpPr>
        <p:spPr>
          <a:xfrm>
            <a:off x="6113286" y="2945039"/>
            <a:ext cx="295275" cy="584200"/>
          </a:xfrm>
          <a:prstGeom prst="down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IN"/>
          </a:p>
        </p:txBody>
      </p:sp>
      <p:sp>
        <p:nvSpPr>
          <p:cNvPr id="8" name="Down Arrow 9">
            <a:extLst>
              <a:ext uri="{FF2B5EF4-FFF2-40B4-BE49-F238E27FC236}">
                <a16:creationId xmlns:a16="http://schemas.microsoft.com/office/drawing/2014/main" id="{F94FDED9-BB85-2C4E-28A6-BA239EF5FBA8}"/>
              </a:ext>
            </a:extLst>
          </p:cNvPr>
          <p:cNvSpPr/>
          <p:nvPr/>
        </p:nvSpPr>
        <p:spPr>
          <a:xfrm>
            <a:off x="6121046" y="3843196"/>
            <a:ext cx="295275" cy="619760"/>
          </a:xfrm>
          <a:prstGeom prst="down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IN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D425921-10F1-A29B-9CAB-1E5933A5DB38}"/>
              </a:ext>
            </a:extLst>
          </p:cNvPr>
          <p:cNvSpPr/>
          <p:nvPr/>
        </p:nvSpPr>
        <p:spPr>
          <a:xfrm>
            <a:off x="8081786" y="3469640"/>
            <a:ext cx="1333500" cy="6096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IN"/>
          </a:p>
        </p:txBody>
      </p:sp>
      <p:sp>
        <p:nvSpPr>
          <p:cNvPr id="10" name="Right Arrow 17">
            <a:extLst>
              <a:ext uri="{FF2B5EF4-FFF2-40B4-BE49-F238E27FC236}">
                <a16:creationId xmlns:a16="http://schemas.microsoft.com/office/drawing/2014/main" id="{802209EF-4DA6-FBA4-B25E-727B289AB937}"/>
              </a:ext>
            </a:extLst>
          </p:cNvPr>
          <p:cNvSpPr/>
          <p:nvPr/>
        </p:nvSpPr>
        <p:spPr>
          <a:xfrm>
            <a:off x="7887169" y="2594026"/>
            <a:ext cx="514350" cy="266700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IN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3DF0B9A-D140-B0E6-5164-623765CD8697}"/>
              </a:ext>
            </a:extLst>
          </p:cNvPr>
          <p:cNvSpPr/>
          <p:nvPr/>
        </p:nvSpPr>
        <p:spPr>
          <a:xfrm>
            <a:off x="8430729" y="2408936"/>
            <a:ext cx="1333500" cy="6096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IN"/>
          </a:p>
        </p:txBody>
      </p:sp>
      <p:sp>
        <p:nvSpPr>
          <p:cNvPr id="13" name="Text Box 753686356">
            <a:extLst>
              <a:ext uri="{FF2B5EF4-FFF2-40B4-BE49-F238E27FC236}">
                <a16:creationId xmlns:a16="http://schemas.microsoft.com/office/drawing/2014/main" id="{9E42C987-ADDC-B86A-D60C-B0A28F2F33DD}"/>
              </a:ext>
            </a:extLst>
          </p:cNvPr>
          <p:cNvSpPr txBox="1"/>
          <p:nvPr/>
        </p:nvSpPr>
        <p:spPr>
          <a:xfrm>
            <a:off x="4942981" y="3554883"/>
            <a:ext cx="2624455" cy="413770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N" sz="1200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College Exam Officer</a:t>
            </a:r>
            <a:endParaRPr lang="en-IN" sz="1100">
              <a:effectLst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  <p:sp>
        <p:nvSpPr>
          <p:cNvPr id="14" name="Right Arrow 17">
            <a:extLst>
              <a:ext uri="{FF2B5EF4-FFF2-40B4-BE49-F238E27FC236}">
                <a16:creationId xmlns:a16="http://schemas.microsoft.com/office/drawing/2014/main" id="{4D71DD42-0C35-B984-7CB1-46406723629B}"/>
              </a:ext>
            </a:extLst>
          </p:cNvPr>
          <p:cNvSpPr/>
          <p:nvPr/>
        </p:nvSpPr>
        <p:spPr>
          <a:xfrm>
            <a:off x="7567436" y="3641090"/>
            <a:ext cx="514350" cy="266700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IN"/>
          </a:p>
        </p:txBody>
      </p:sp>
      <p:sp>
        <p:nvSpPr>
          <p:cNvPr id="15" name="Text Box 418589839">
            <a:extLst>
              <a:ext uri="{FF2B5EF4-FFF2-40B4-BE49-F238E27FC236}">
                <a16:creationId xmlns:a16="http://schemas.microsoft.com/office/drawing/2014/main" id="{DAB6F388-1A74-A2D1-01E2-FBD8AAA0BAB7}"/>
              </a:ext>
            </a:extLst>
          </p:cNvPr>
          <p:cNvSpPr txBox="1"/>
          <p:nvPr/>
        </p:nvSpPr>
        <p:spPr>
          <a:xfrm>
            <a:off x="8710436" y="2552661"/>
            <a:ext cx="704850" cy="2762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Solved</a:t>
            </a:r>
            <a:endParaRPr lang="en-IN" sz="1100" dirty="0">
              <a:effectLst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  <p:sp>
        <p:nvSpPr>
          <p:cNvPr id="16" name="Text Box 418589839">
            <a:extLst>
              <a:ext uri="{FF2B5EF4-FFF2-40B4-BE49-F238E27FC236}">
                <a16:creationId xmlns:a16="http://schemas.microsoft.com/office/drawing/2014/main" id="{5BB02405-F671-0164-E96B-8C9579F45A4B}"/>
              </a:ext>
            </a:extLst>
          </p:cNvPr>
          <p:cNvSpPr txBox="1"/>
          <p:nvPr/>
        </p:nvSpPr>
        <p:spPr>
          <a:xfrm>
            <a:off x="8374167" y="3605530"/>
            <a:ext cx="704850" cy="2762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Solved</a:t>
            </a:r>
            <a:endParaRPr lang="en-IN" sz="1100" dirty="0">
              <a:effectLst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  <p:sp>
        <p:nvSpPr>
          <p:cNvPr id="17" name="Text Box 16">
            <a:extLst>
              <a:ext uri="{FF2B5EF4-FFF2-40B4-BE49-F238E27FC236}">
                <a16:creationId xmlns:a16="http://schemas.microsoft.com/office/drawing/2014/main" id="{741F8E9B-1DD7-E71C-F6DE-2987ADDA7860}"/>
              </a:ext>
            </a:extLst>
          </p:cNvPr>
          <p:cNvSpPr txBox="1"/>
          <p:nvPr/>
        </p:nvSpPr>
        <p:spPr>
          <a:xfrm>
            <a:off x="4478352" y="4491702"/>
            <a:ext cx="3680322" cy="57016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200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Grievances cases addressed to Principal and Grievance Redressal committee</a:t>
            </a:r>
            <a:endParaRPr lang="en-IN" sz="1100">
              <a:effectLst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  <p:sp>
        <p:nvSpPr>
          <p:cNvPr id="18" name="Down Arrow 9">
            <a:extLst>
              <a:ext uri="{FF2B5EF4-FFF2-40B4-BE49-F238E27FC236}">
                <a16:creationId xmlns:a16="http://schemas.microsoft.com/office/drawing/2014/main" id="{B161A4B3-EFF6-1E19-9F7A-ED6BC719169E}"/>
              </a:ext>
            </a:extLst>
          </p:cNvPr>
          <p:cNvSpPr/>
          <p:nvPr/>
        </p:nvSpPr>
        <p:spPr>
          <a:xfrm>
            <a:off x="6169631" y="5070501"/>
            <a:ext cx="295275" cy="619760"/>
          </a:xfrm>
          <a:prstGeom prst="down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IN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96AE0062-3460-34B6-55D1-3CCB836CC019}"/>
              </a:ext>
            </a:extLst>
          </p:cNvPr>
          <p:cNvSpPr/>
          <p:nvPr/>
        </p:nvSpPr>
        <p:spPr>
          <a:xfrm>
            <a:off x="4901727" y="5704507"/>
            <a:ext cx="2886075" cy="609600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IN"/>
          </a:p>
        </p:txBody>
      </p:sp>
      <p:sp>
        <p:nvSpPr>
          <p:cNvPr id="20" name="Text Box 31">
            <a:extLst>
              <a:ext uri="{FF2B5EF4-FFF2-40B4-BE49-F238E27FC236}">
                <a16:creationId xmlns:a16="http://schemas.microsoft.com/office/drawing/2014/main" id="{659E65B7-57DC-B6C9-6A62-B8EFE4581FB2}"/>
              </a:ext>
            </a:extLst>
          </p:cNvPr>
          <p:cNvSpPr txBox="1"/>
          <p:nvPr/>
        </p:nvSpPr>
        <p:spPr>
          <a:xfrm>
            <a:off x="5349402" y="5816338"/>
            <a:ext cx="2171700" cy="349257"/>
          </a:xfrm>
          <a:prstGeom prst="rect">
            <a:avLst/>
          </a:prstGeom>
          <a:solidFill>
            <a:schemeClr val="accent5">
              <a:lumMod val="75000"/>
            </a:schemeClr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Grievance is Redressed</a:t>
            </a:r>
            <a:endParaRPr lang="en-IN" sz="1200" dirty="0">
              <a:effectLst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55383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C31CCFA-F894-2290-754D-8A1171D5AD75}"/>
              </a:ext>
            </a:extLst>
          </p:cNvPr>
          <p:cNvSpPr txBox="1"/>
          <p:nvPr/>
        </p:nvSpPr>
        <p:spPr>
          <a:xfrm>
            <a:off x="3214540" y="226241"/>
            <a:ext cx="6919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b="1" dirty="0"/>
              <a:t>Internal Examination Schedule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5BE42463-0D99-CABC-1BEC-E001320F2F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510401"/>
              </p:ext>
            </p:extLst>
          </p:nvPr>
        </p:nvGraphicFramePr>
        <p:xfrm>
          <a:off x="490194" y="663105"/>
          <a:ext cx="11063925" cy="458216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857080">
                  <a:extLst>
                    <a:ext uri="{9D8B030D-6E8A-4147-A177-3AD203B41FA5}">
                      <a16:colId xmlns:a16="http://schemas.microsoft.com/office/drawing/2014/main" val="1227282158"/>
                    </a:ext>
                  </a:extLst>
                </a:gridCol>
                <a:gridCol w="1841369">
                  <a:extLst>
                    <a:ext uri="{9D8B030D-6E8A-4147-A177-3AD203B41FA5}">
                      <a16:colId xmlns:a16="http://schemas.microsoft.com/office/drawing/2014/main" val="1071001668"/>
                    </a:ext>
                  </a:extLst>
                </a:gridCol>
                <a:gridCol w="1841369">
                  <a:extLst>
                    <a:ext uri="{9D8B030D-6E8A-4147-A177-3AD203B41FA5}">
                      <a16:colId xmlns:a16="http://schemas.microsoft.com/office/drawing/2014/main" val="116764719"/>
                    </a:ext>
                  </a:extLst>
                </a:gridCol>
                <a:gridCol w="1841369">
                  <a:extLst>
                    <a:ext uri="{9D8B030D-6E8A-4147-A177-3AD203B41FA5}">
                      <a16:colId xmlns:a16="http://schemas.microsoft.com/office/drawing/2014/main" val="2042517123"/>
                    </a:ext>
                  </a:extLst>
                </a:gridCol>
                <a:gridCol w="1841369">
                  <a:extLst>
                    <a:ext uri="{9D8B030D-6E8A-4147-A177-3AD203B41FA5}">
                      <a16:colId xmlns:a16="http://schemas.microsoft.com/office/drawing/2014/main" val="903700346"/>
                    </a:ext>
                  </a:extLst>
                </a:gridCol>
                <a:gridCol w="1841369">
                  <a:extLst>
                    <a:ext uri="{9D8B030D-6E8A-4147-A177-3AD203B41FA5}">
                      <a16:colId xmlns:a16="http://schemas.microsoft.com/office/drawing/2014/main" val="3712756292"/>
                    </a:ext>
                  </a:extLst>
                </a:gridCol>
              </a:tblGrid>
              <a:tr h="185307">
                <a:tc gridSpan="6">
                  <a:txBody>
                    <a:bodyPr/>
                    <a:lstStyle/>
                    <a:p>
                      <a:r>
                        <a:rPr lang="en-IN" dirty="0"/>
                        <a:t>Internal Exam 2022-23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3267953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endParaRPr lang="en-IN" b="1" dirty="0"/>
                    </a:p>
                    <a:p>
                      <a:pPr algn="ctr"/>
                      <a:r>
                        <a:rPr lang="en-IN" b="1" dirty="0"/>
                        <a:t>Course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IN" b="1" dirty="0"/>
                    </a:p>
                    <a:p>
                      <a:pPr algn="ctr"/>
                      <a:r>
                        <a:rPr lang="en-IN" b="1" dirty="0"/>
                        <a:t>Year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Term First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Term Second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780036"/>
                  </a:ext>
                </a:extLst>
              </a:tr>
              <a:tr h="315973">
                <a:tc vMerge="1"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Course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Sessional 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Sessional II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Sessional 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Sessional II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7195709"/>
                  </a:ext>
                </a:extLst>
              </a:tr>
              <a:tr h="292982">
                <a:tc rowSpan="4">
                  <a:txBody>
                    <a:bodyPr/>
                    <a:lstStyle/>
                    <a:p>
                      <a:r>
                        <a:rPr lang="en-IN" dirty="0"/>
                        <a:t>B PHARMACY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FIRST YEAR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06/02/23  TO 10/02/23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07/03/23 TO 14/03/23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19/06/23 TO 23/06/23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17/07/23 TO 21/07/23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962832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SECOND YEAR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12/10/22 TO 17/10/22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21/11/22 TO 24/11/22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06/03/23 TO 14/03/23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10/05/23 TO 16/05/23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480906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THIRD YEAR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/>
                        <a:t>12/10/22 TO 18/10/22</a:t>
                      </a:r>
                    </a:p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21/11/22 TO 25/11/22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/>
                        <a:t>06/03/23 TO 14/03/23</a:t>
                      </a:r>
                    </a:p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10/05/23 TO 16/05/23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2518369"/>
                  </a:ext>
                </a:extLst>
              </a:tr>
              <a:tr h="134403">
                <a:tc v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FINAL YEAR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/>
                        <a:t>12/10/22 TO 17/10/22</a:t>
                      </a:r>
                    </a:p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/>
                        <a:t>21/11/22 TO 24/11/22</a:t>
                      </a:r>
                    </a:p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/>
                        <a:t>06/03/23 TO 13/03/23</a:t>
                      </a:r>
                    </a:p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/>
                        <a:t>10/05/23 TO 15/05/23</a:t>
                      </a:r>
                    </a:p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4684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99158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73606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3">
            <a:extLst>
              <a:ext uri="{FF2B5EF4-FFF2-40B4-BE49-F238E27FC236}">
                <a16:creationId xmlns:a16="http://schemas.microsoft.com/office/drawing/2014/main" id="{8CE595FD-2832-766A-B3DA-B58AD4373C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4230635"/>
              </p:ext>
            </p:extLst>
          </p:nvPr>
        </p:nvGraphicFramePr>
        <p:xfrm>
          <a:off x="612741" y="729092"/>
          <a:ext cx="11007366" cy="4898709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834561">
                  <a:extLst>
                    <a:ext uri="{9D8B030D-6E8A-4147-A177-3AD203B41FA5}">
                      <a16:colId xmlns:a16="http://schemas.microsoft.com/office/drawing/2014/main" val="1227282158"/>
                    </a:ext>
                  </a:extLst>
                </a:gridCol>
                <a:gridCol w="1834561">
                  <a:extLst>
                    <a:ext uri="{9D8B030D-6E8A-4147-A177-3AD203B41FA5}">
                      <a16:colId xmlns:a16="http://schemas.microsoft.com/office/drawing/2014/main" val="1071001668"/>
                    </a:ext>
                  </a:extLst>
                </a:gridCol>
                <a:gridCol w="1834561">
                  <a:extLst>
                    <a:ext uri="{9D8B030D-6E8A-4147-A177-3AD203B41FA5}">
                      <a16:colId xmlns:a16="http://schemas.microsoft.com/office/drawing/2014/main" val="116764719"/>
                    </a:ext>
                  </a:extLst>
                </a:gridCol>
                <a:gridCol w="1834561">
                  <a:extLst>
                    <a:ext uri="{9D8B030D-6E8A-4147-A177-3AD203B41FA5}">
                      <a16:colId xmlns:a16="http://schemas.microsoft.com/office/drawing/2014/main" val="2042517123"/>
                    </a:ext>
                  </a:extLst>
                </a:gridCol>
                <a:gridCol w="1834561">
                  <a:extLst>
                    <a:ext uri="{9D8B030D-6E8A-4147-A177-3AD203B41FA5}">
                      <a16:colId xmlns:a16="http://schemas.microsoft.com/office/drawing/2014/main" val="903700346"/>
                    </a:ext>
                  </a:extLst>
                </a:gridCol>
                <a:gridCol w="1834561">
                  <a:extLst>
                    <a:ext uri="{9D8B030D-6E8A-4147-A177-3AD203B41FA5}">
                      <a16:colId xmlns:a16="http://schemas.microsoft.com/office/drawing/2014/main" val="3712756292"/>
                    </a:ext>
                  </a:extLst>
                </a:gridCol>
              </a:tblGrid>
              <a:tr h="373284">
                <a:tc gridSpan="6">
                  <a:txBody>
                    <a:bodyPr/>
                    <a:lstStyle/>
                    <a:p>
                      <a:r>
                        <a:rPr lang="en-IN" dirty="0"/>
                        <a:t>Internal Exam 2021-22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3267953"/>
                  </a:ext>
                </a:extLst>
              </a:tr>
              <a:tr h="373284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Term First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Term Second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780036"/>
                  </a:ext>
                </a:extLst>
              </a:tr>
              <a:tr h="373284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Course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Year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Sessional 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Sessional II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Sessional 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Sessional II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7195709"/>
                  </a:ext>
                </a:extLst>
              </a:tr>
              <a:tr h="644298">
                <a:tc rowSpan="4">
                  <a:txBody>
                    <a:bodyPr/>
                    <a:lstStyle/>
                    <a:p>
                      <a:pPr algn="ctr"/>
                      <a:endParaRPr lang="en-IN" dirty="0"/>
                    </a:p>
                    <a:p>
                      <a:pPr algn="ctr"/>
                      <a:endParaRPr lang="en-IN" dirty="0"/>
                    </a:p>
                    <a:p>
                      <a:pPr algn="ctr"/>
                      <a:r>
                        <a:rPr lang="en-IN" dirty="0"/>
                        <a:t>B PHARMACY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FIRST YEAR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26/05/21 TO 31/05/21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10/06/21 TO 15/06/21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02/05/22 TO 11/05/22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9628324"/>
                  </a:ext>
                </a:extLst>
              </a:tr>
              <a:tr h="920425">
                <a:tc v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SECOND YEAR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/>
                        <a:t>26/05/21 TO 31/05/21</a:t>
                      </a:r>
                    </a:p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/>
                        <a:t>10/06/21 TO 15/06/21</a:t>
                      </a:r>
                    </a:p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04/04/22 TO 13/04/22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/>
                        <a:t>02/05/22 TO 11/05/22 </a:t>
                      </a:r>
                    </a:p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4809067"/>
                  </a:ext>
                </a:extLst>
              </a:tr>
              <a:tr h="920425">
                <a:tc v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THIRD YEAR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/>
                        <a:t>26/05/21 TO 31/05/21</a:t>
                      </a:r>
                    </a:p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/>
                        <a:t>10/06/21 TO 15/06/21</a:t>
                      </a:r>
                    </a:p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/>
                        <a:t>04/04/22 TO 13/04/22</a:t>
                      </a:r>
                    </a:p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/>
                        <a:t>02/05/22 TO 11/05/22 </a:t>
                      </a:r>
                    </a:p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2518369"/>
                  </a:ext>
                </a:extLst>
              </a:tr>
              <a:tr h="920425">
                <a:tc v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FINAL YEAR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10/06/21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/>
                        <a:t>10/06/21 TO 15/06/21</a:t>
                      </a:r>
                    </a:p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/>
                        <a:t>04/04/22 TO 13/04/22</a:t>
                      </a:r>
                    </a:p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/>
                        <a:t>02/05/22 TO 11/05/22 </a:t>
                      </a:r>
                    </a:p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4684767"/>
                  </a:ext>
                </a:extLst>
              </a:tr>
              <a:tr h="373284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9099158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72024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CF32579B-22D7-056E-B7D8-D8F4E7B1F7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3555257"/>
              </p:ext>
            </p:extLst>
          </p:nvPr>
        </p:nvGraphicFramePr>
        <p:xfrm>
          <a:off x="612741" y="729092"/>
          <a:ext cx="11007366" cy="4898709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834561">
                  <a:extLst>
                    <a:ext uri="{9D8B030D-6E8A-4147-A177-3AD203B41FA5}">
                      <a16:colId xmlns:a16="http://schemas.microsoft.com/office/drawing/2014/main" val="1227282158"/>
                    </a:ext>
                  </a:extLst>
                </a:gridCol>
                <a:gridCol w="1834561">
                  <a:extLst>
                    <a:ext uri="{9D8B030D-6E8A-4147-A177-3AD203B41FA5}">
                      <a16:colId xmlns:a16="http://schemas.microsoft.com/office/drawing/2014/main" val="1071001668"/>
                    </a:ext>
                  </a:extLst>
                </a:gridCol>
                <a:gridCol w="1834561">
                  <a:extLst>
                    <a:ext uri="{9D8B030D-6E8A-4147-A177-3AD203B41FA5}">
                      <a16:colId xmlns:a16="http://schemas.microsoft.com/office/drawing/2014/main" val="116764719"/>
                    </a:ext>
                  </a:extLst>
                </a:gridCol>
                <a:gridCol w="1834561">
                  <a:extLst>
                    <a:ext uri="{9D8B030D-6E8A-4147-A177-3AD203B41FA5}">
                      <a16:colId xmlns:a16="http://schemas.microsoft.com/office/drawing/2014/main" val="2042517123"/>
                    </a:ext>
                  </a:extLst>
                </a:gridCol>
                <a:gridCol w="1834561">
                  <a:extLst>
                    <a:ext uri="{9D8B030D-6E8A-4147-A177-3AD203B41FA5}">
                      <a16:colId xmlns:a16="http://schemas.microsoft.com/office/drawing/2014/main" val="903700346"/>
                    </a:ext>
                  </a:extLst>
                </a:gridCol>
                <a:gridCol w="1834561">
                  <a:extLst>
                    <a:ext uri="{9D8B030D-6E8A-4147-A177-3AD203B41FA5}">
                      <a16:colId xmlns:a16="http://schemas.microsoft.com/office/drawing/2014/main" val="3712756292"/>
                    </a:ext>
                  </a:extLst>
                </a:gridCol>
              </a:tblGrid>
              <a:tr h="373284">
                <a:tc gridSpan="6">
                  <a:txBody>
                    <a:bodyPr/>
                    <a:lstStyle/>
                    <a:p>
                      <a:r>
                        <a:rPr lang="en-IN" dirty="0"/>
                        <a:t>Internal Exam 2020-21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3267953"/>
                  </a:ext>
                </a:extLst>
              </a:tr>
              <a:tr h="373284">
                <a:tc rowSpan="2">
                  <a:txBody>
                    <a:bodyPr/>
                    <a:lstStyle/>
                    <a:p>
                      <a:pPr algn="ctr"/>
                      <a:endParaRPr lang="en-IN" b="1" dirty="0"/>
                    </a:p>
                    <a:p>
                      <a:pPr algn="ctr"/>
                      <a:r>
                        <a:rPr lang="en-IN" b="1" dirty="0"/>
                        <a:t>Course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IN" b="1" dirty="0"/>
                    </a:p>
                    <a:p>
                      <a:pPr algn="ctr"/>
                      <a:r>
                        <a:rPr lang="en-IN" b="1" dirty="0"/>
                        <a:t>Year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Term First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Term Second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780036"/>
                  </a:ext>
                </a:extLst>
              </a:tr>
              <a:tr h="373284">
                <a:tc vMerge="1"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Course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Sessional 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Sessional II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Sessional 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Sessional II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7195709"/>
                  </a:ext>
                </a:extLst>
              </a:tr>
              <a:tr h="644298">
                <a:tc>
                  <a:txBody>
                    <a:bodyPr/>
                    <a:lstStyle/>
                    <a:p>
                      <a:r>
                        <a:rPr lang="en-IN" dirty="0"/>
                        <a:t>B PHARMACY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FIRST YEAR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800" dirty="0"/>
                        <a:t>…….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 kern="100" dirty="0">
                          <a:effectLst/>
                        </a:rPr>
                        <a:t>28/12/20 to  04/01/21</a:t>
                      </a:r>
                      <a:endParaRPr lang="en-IN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 kern="100">
                          <a:effectLst/>
                        </a:rPr>
                        <a:t>26/05/21 to 31/05/21</a:t>
                      </a:r>
                      <a:endParaRPr lang="en-IN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 kern="100">
                          <a:effectLst/>
                        </a:rPr>
                        <a:t>10/06/21  to 15/06/21</a:t>
                      </a:r>
                      <a:endParaRPr lang="en-IN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9628324"/>
                  </a:ext>
                </a:extLst>
              </a:tr>
              <a:tr h="920425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SECOND YEAR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 kern="100" dirty="0">
                          <a:effectLst/>
                        </a:rPr>
                        <a:t>21/10/20 to 26/10/20</a:t>
                      </a:r>
                      <a:endParaRPr lang="en-IN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 kern="100" dirty="0">
                          <a:effectLst/>
                        </a:rPr>
                        <a:t>28/12/20 to  04/01/21</a:t>
                      </a:r>
                      <a:endParaRPr lang="en-IN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 kern="100">
                          <a:effectLst/>
                        </a:rPr>
                        <a:t>26/05/21 to 31/05/21</a:t>
                      </a:r>
                      <a:endParaRPr lang="en-IN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 kern="100">
                          <a:effectLst/>
                        </a:rPr>
                        <a:t>10/06/21  to 15/06/21</a:t>
                      </a:r>
                      <a:endParaRPr lang="en-IN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4809067"/>
                  </a:ext>
                </a:extLst>
              </a:tr>
              <a:tr h="920425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THIRD YEAR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 kern="100" dirty="0">
                          <a:effectLst/>
                        </a:rPr>
                        <a:t>21/10/20 to 26/10/20</a:t>
                      </a:r>
                      <a:endParaRPr lang="en-IN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 kern="100" dirty="0">
                          <a:effectLst/>
                        </a:rPr>
                        <a:t>28/12/20 to  04/01/21</a:t>
                      </a:r>
                      <a:endParaRPr lang="en-IN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 kern="100" dirty="0">
                          <a:effectLst/>
                        </a:rPr>
                        <a:t>26/05/21 to 31/05/21</a:t>
                      </a:r>
                      <a:endParaRPr lang="en-IN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 kern="100">
                          <a:effectLst/>
                        </a:rPr>
                        <a:t>10/06/21  to 15/06/21</a:t>
                      </a:r>
                      <a:endParaRPr lang="en-IN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2518369"/>
                  </a:ext>
                </a:extLst>
              </a:tr>
              <a:tr h="920425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FINAL YEAR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800" dirty="0"/>
                        <a:t>……..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 kern="100">
                          <a:effectLst/>
                        </a:rPr>
                        <a:t>28/12/20 to  04/01/21</a:t>
                      </a:r>
                      <a:endParaRPr lang="en-IN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 kern="100" dirty="0">
                          <a:effectLst/>
                        </a:rPr>
                        <a:t>10/06/21 </a:t>
                      </a:r>
                      <a:endParaRPr lang="en-IN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 kern="100" dirty="0">
                          <a:effectLst/>
                        </a:rPr>
                        <a:t>…..</a:t>
                      </a:r>
                      <a:endParaRPr lang="en-IN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4684767"/>
                  </a:ext>
                </a:extLst>
              </a:tr>
              <a:tr h="373284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99158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33411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3551</TotalTime>
  <Words>911</Words>
  <Application>Microsoft Office PowerPoint</Application>
  <PresentationFormat>Widescreen</PresentationFormat>
  <Paragraphs>230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Aharoni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Vanita</dc:creator>
  <cp:lastModifiedBy>Vanita</cp:lastModifiedBy>
  <cp:revision>17</cp:revision>
  <dcterms:created xsi:type="dcterms:W3CDTF">2023-08-22T07:27:42Z</dcterms:created>
  <dcterms:modified xsi:type="dcterms:W3CDTF">2023-08-29T07:54:25Z</dcterms:modified>
</cp:coreProperties>
</file>